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88" r:id="rId9"/>
    <p:sldId id="270" r:id="rId10"/>
    <p:sldId id="272" r:id="rId11"/>
    <p:sldId id="273" r:id="rId12"/>
    <p:sldId id="274" r:id="rId13"/>
    <p:sldId id="275" r:id="rId14"/>
    <p:sldId id="277" r:id="rId15"/>
    <p:sldId id="282" r:id="rId16"/>
    <p:sldId id="276" r:id="rId17"/>
    <p:sldId id="289" r:id="rId18"/>
    <p:sldId id="290" r:id="rId19"/>
    <p:sldId id="280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D12EF4-3423-44B8-800E-DAE9FD16A0FB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88"/>
          </p14:sldIdLst>
        </p14:section>
        <p14:section name="QUESTIONS" id="{6B9CB807-BB37-4836-B890-B8D7EDF70B61}">
          <p14:sldIdLst>
            <p14:sldId id="270"/>
            <p14:sldId id="272"/>
            <p14:sldId id="273"/>
            <p14:sldId id="274"/>
            <p14:sldId id="275"/>
            <p14:sldId id="277"/>
            <p14:sldId id="282"/>
            <p14:sldId id="276"/>
            <p14:sldId id="289"/>
            <p14:sldId id="290"/>
            <p14:sldId id="280"/>
            <p14:sldId id="283"/>
            <p14:sldId id="284"/>
            <p14:sldId id="285"/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9930"/>
    <a:srgbClr val="000082"/>
    <a:srgbClr val="2B3991"/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0" autoAdjust="0"/>
    <p:restoredTop sz="74526" autoAdjust="0"/>
  </p:normalViewPr>
  <p:slideViewPr>
    <p:cSldViewPr>
      <p:cViewPr>
        <p:scale>
          <a:sx n="60" d="100"/>
          <a:sy n="60" d="100"/>
        </p:scale>
        <p:origin x="-236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5F7E8-7993-4569-B028-8A9BED911276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9F04-DF30-4C9B-A508-1ACB580C2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5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presentation to teach </a:t>
            </a:r>
            <a:r>
              <a:rPr lang="en-US" b="1" dirty="0" smtClean="0"/>
              <a:t>the basic facts about vaping in 5 minutes.</a:t>
            </a:r>
          </a:p>
          <a:p>
            <a:endParaRPr lang="en-US" b="1" dirty="0" smtClean="0"/>
          </a:p>
          <a:p>
            <a:r>
              <a:rPr lang="en-US" dirty="0" smtClean="0"/>
              <a:t>Further information can be</a:t>
            </a:r>
            <a:r>
              <a:rPr lang="en-US" baseline="0" dirty="0" smtClean="0"/>
              <a:t> found in </a:t>
            </a:r>
            <a:r>
              <a:rPr lang="en-US" dirty="0" smtClean="0"/>
              <a:t>“Vaping</a:t>
            </a:r>
            <a:r>
              <a:rPr lang="en-US" baseline="0" dirty="0" smtClean="0"/>
              <a:t> (Electronic Cigarette Use) the Truth” paper for download at </a:t>
            </a:r>
            <a:r>
              <a:rPr lang="en-US" b="1" baseline="0" dirty="0" smtClean="0"/>
              <a:t>VAEPworld.com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9F04-DF30-4C9B-A508-1ACB580C25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Vaping technology and market has been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completely consumer driven by smokers wanting to quit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one dime of tax dollars have contributed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the promotion of this revolutionary harm reduction device.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CA" sz="1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CA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generation: the cig-a-like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 quit rate as patches (6%) because of poor nicotine delivery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CA" sz="1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generation: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tank systems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than triples quit rate of patches (21%)</a:t>
            </a:r>
            <a:endParaRPr kumimoji="0" lang="en-CA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 nicotine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delivery and longer battery life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variety of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styles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evolving technology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CA" sz="1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generation: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Tank systems that the user can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settings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such as wattage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12ADB-A1B9-4B2F-8428-E1A73D0D9DB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80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baseline="0" dirty="0" smtClean="0"/>
              <a:t>Nicotine is a </a:t>
            </a:r>
            <a:r>
              <a:rPr lang="en-CA" sz="1800" b="1" baseline="0" dirty="0" smtClean="0"/>
              <a:t>mildly addictive stimulant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stimulates </a:t>
            </a:r>
            <a:r>
              <a:rPr lang="en-CA" sz="1800" b="1" dirty="0" smtClean="0"/>
              <a:t>cognitive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elevates </a:t>
            </a:r>
            <a:r>
              <a:rPr lang="en-CA" sz="1800" b="1" dirty="0" smtClean="0"/>
              <a:t>mood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increases </a:t>
            </a:r>
            <a:r>
              <a:rPr lang="en-CA" sz="1800" b="1" dirty="0" smtClean="0"/>
              <a:t>energy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1800" dirty="0" smtClean="0"/>
          </a:p>
          <a:p>
            <a:r>
              <a:rPr lang="en-CA" sz="1800" dirty="0" smtClean="0"/>
              <a:t>Nicotine is found in </a:t>
            </a:r>
            <a:r>
              <a:rPr lang="en-CA" sz="1800" b="1" baseline="0" dirty="0" smtClean="0"/>
              <a:t>nightshade plants </a:t>
            </a:r>
            <a:r>
              <a:rPr lang="en-CA" sz="1800" baseline="0" dirty="0" smtClean="0"/>
              <a:t>such as tomatoes and potatoes.</a:t>
            </a:r>
          </a:p>
          <a:p>
            <a:endParaRPr lang="en-CA" sz="1800" baseline="0" dirty="0" smtClean="0"/>
          </a:p>
          <a:p>
            <a:r>
              <a:rPr lang="en-CA" sz="1800" dirty="0" smtClean="0"/>
              <a:t>It is one </a:t>
            </a:r>
            <a:r>
              <a:rPr lang="en-CA" sz="1800" baseline="0" dirty="0" smtClean="0"/>
              <a:t>of the </a:t>
            </a:r>
            <a:r>
              <a:rPr lang="en-CA" sz="1800" b="1" baseline="0" dirty="0" smtClean="0"/>
              <a:t>s</a:t>
            </a:r>
            <a:r>
              <a:rPr lang="en-CA" sz="1800" b="1" dirty="0" smtClean="0"/>
              <a:t>afes</a:t>
            </a:r>
            <a:r>
              <a:rPr lang="en-CA" sz="1800" b="1" baseline="0" dirty="0" smtClean="0"/>
              <a:t>t medicines </a:t>
            </a:r>
            <a:r>
              <a:rPr lang="en-CA" sz="1800" baseline="0" dirty="0" smtClean="0"/>
              <a:t>and has been studied for treating neurological disorders. </a:t>
            </a:r>
          </a:p>
          <a:p>
            <a:r>
              <a:rPr lang="en-CA" sz="1800" baseline="0" dirty="0" smtClean="0"/>
              <a:t>Follow-ups with those subjects found that </a:t>
            </a:r>
            <a:r>
              <a:rPr lang="en-CA" sz="1800" b="1" baseline="0" dirty="0" smtClean="0"/>
              <a:t>none were addiction to nicotine </a:t>
            </a:r>
            <a:r>
              <a:rPr lang="en-CA" sz="1800" baseline="0" dirty="0" smtClean="0"/>
              <a:t>after the studies. </a:t>
            </a:r>
          </a:p>
          <a:p>
            <a:endParaRPr lang="en-CA" sz="1800" baseline="0" dirty="0" smtClean="0"/>
          </a:p>
          <a:p>
            <a:r>
              <a:rPr lang="en-CA" sz="1800" baseline="0" dirty="0" smtClean="0"/>
              <a:t>As with any drug, such as Tylenol, the amount determines if it is an ineffective, therapeutic, toxic or lethal dose</a:t>
            </a:r>
          </a:p>
          <a:p>
            <a:endParaRPr lang="en-CA" sz="1800" baseline="0" dirty="0" smtClean="0"/>
          </a:p>
          <a:p>
            <a:endParaRPr lang="en-CA" sz="1800" baseline="0" dirty="0" smtClean="0"/>
          </a:p>
          <a:p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12ADB-A1B9-4B2F-8428-E1A73D0D9DB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842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</a:t>
            </a:r>
            <a:r>
              <a:rPr lang="en-CA" baseline="0" dirty="0" smtClean="0"/>
              <a:t> s</a:t>
            </a:r>
            <a:r>
              <a:rPr lang="en-CA" dirty="0" smtClean="0"/>
              <a:t>tudy was done with people addicted to </a:t>
            </a:r>
            <a:r>
              <a:rPr lang="en-CA" b="1" dirty="0" smtClean="0"/>
              <a:t>different delivery</a:t>
            </a:r>
            <a:r>
              <a:rPr lang="en-CA" b="1" baseline="0" dirty="0" smtClean="0"/>
              <a:t> systems of </a:t>
            </a:r>
            <a:r>
              <a:rPr lang="en-CA" b="1" dirty="0" smtClean="0"/>
              <a:t>nicotine </a:t>
            </a:r>
            <a:r>
              <a:rPr lang="en-CA" dirty="0" smtClean="0"/>
              <a:t>(gum, chew &amp; cigarettes)</a:t>
            </a:r>
          </a:p>
          <a:p>
            <a:endParaRPr lang="en-CA" dirty="0" smtClean="0"/>
          </a:p>
          <a:p>
            <a:r>
              <a:rPr lang="en-CA" dirty="0" smtClean="0"/>
              <a:t>This graph shows their</a:t>
            </a:r>
            <a:r>
              <a:rPr lang="en-CA" baseline="0" dirty="0" smtClean="0"/>
              <a:t> </a:t>
            </a:r>
            <a:r>
              <a:rPr lang="en-CA" b="1" baseline="0" dirty="0" smtClean="0"/>
              <a:t>quit rates </a:t>
            </a:r>
            <a:r>
              <a:rPr lang="en-CA" b="1" dirty="0" smtClean="0"/>
              <a:t>6</a:t>
            </a:r>
            <a:r>
              <a:rPr lang="en-CA" b="1" baseline="0" dirty="0" smtClean="0"/>
              <a:t> months</a:t>
            </a:r>
            <a:r>
              <a:rPr lang="en-CA" b="1" dirty="0" smtClean="0"/>
              <a:t> later</a:t>
            </a:r>
            <a:r>
              <a:rPr lang="en-CA" dirty="0" smtClean="0"/>
              <a:t>.</a:t>
            </a:r>
            <a:r>
              <a:rPr lang="en-CA" baseline="0" dirty="0" smtClean="0"/>
              <a:t> T</a:t>
            </a:r>
            <a:r>
              <a:rPr lang="en-CA" dirty="0" smtClean="0"/>
              <a:t>hose who were </a:t>
            </a:r>
            <a:r>
              <a:rPr lang="en-CA" b="1" dirty="0" smtClean="0"/>
              <a:t>addicted to just nicotine (gum) were mor</a:t>
            </a:r>
            <a:r>
              <a:rPr lang="en-CA" b="1" baseline="0" dirty="0" smtClean="0"/>
              <a:t>e than 3 times more likely to quit </a:t>
            </a:r>
            <a:r>
              <a:rPr lang="en-CA" baseline="0" dirty="0" smtClean="0"/>
              <a:t>than </a:t>
            </a:r>
            <a:r>
              <a:rPr lang="en-CA" dirty="0" smtClean="0"/>
              <a:t>smokers indicating cigarettes are more addictive than nicotine on its own.</a:t>
            </a:r>
          </a:p>
          <a:p>
            <a:endParaRPr lang="en-CA" dirty="0" smtClean="0"/>
          </a:p>
          <a:p>
            <a:r>
              <a:rPr lang="en-CA" dirty="0" smtClean="0"/>
              <a:t>We know that </a:t>
            </a:r>
            <a:r>
              <a:rPr lang="en-CA" b="1" dirty="0" smtClean="0"/>
              <a:t>nicotine is just one of over 6000 chemicals produced when chemically laden cigarette tobacco is burned</a:t>
            </a:r>
            <a:r>
              <a:rPr lang="en-CA" dirty="0" smtClean="0"/>
              <a:t>.</a:t>
            </a:r>
            <a:r>
              <a:rPr lang="en-CA" baseline="0" dirty="0" smtClean="0"/>
              <a:t> Some of these chemicals enhance the delivery and effects of nicotine. Some are addictive themselves such as acetaldehyde which acts as an antidepressant. 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12ADB-A1B9-4B2F-8428-E1A73D0D9DB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948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0" dirty="0" smtClean="0"/>
              <a:t>This is a graph of the</a:t>
            </a:r>
            <a:r>
              <a:rPr lang="en-CA" sz="1800" b="0" baseline="0" dirty="0" smtClean="0"/>
              <a:t> </a:t>
            </a:r>
            <a:r>
              <a:rPr lang="en-CA" sz="1800" b="1" baseline="0" dirty="0" smtClean="0"/>
              <a:t>WHO’s</a:t>
            </a:r>
            <a:r>
              <a:rPr lang="en-CA" sz="1800" b="0" baseline="0" dirty="0" smtClean="0"/>
              <a:t> list of the </a:t>
            </a:r>
            <a:r>
              <a:rPr lang="en-CA" sz="1800" b="1" baseline="0" dirty="0" smtClean="0"/>
              <a:t>top 9 toxins in cigarette smoke</a:t>
            </a:r>
            <a:r>
              <a:rPr lang="en-CA" sz="1800" b="0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0" baseline="0" dirty="0" smtClean="0"/>
              <a:t>The bars show the amount of reduction of theses substances in vapor compared to cigarette smoke.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0" baseline="0" dirty="0" smtClean="0"/>
              <a:t>As you can see </a:t>
            </a:r>
            <a:r>
              <a:rPr lang="en-CA" sz="1800" b="1" baseline="0" dirty="0" smtClean="0"/>
              <a:t>5</a:t>
            </a:r>
            <a:r>
              <a:rPr lang="en-CA" sz="1800" b="0" baseline="0" dirty="0" smtClean="0"/>
              <a:t> of these are completely eliminated at </a:t>
            </a:r>
            <a:r>
              <a:rPr lang="en-CA" sz="1800" b="1" baseline="0" dirty="0" smtClean="0"/>
              <a:t>100% reduction</a:t>
            </a:r>
            <a:r>
              <a:rPr lang="en-CA" sz="1800" b="0" baseline="0" dirty="0" smtClean="0"/>
              <a:t>. Then 98, 96, 96 and 83% reduction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0" baseline="0" dirty="0" smtClean="0"/>
              <a:t>Over </a:t>
            </a:r>
            <a:r>
              <a:rPr lang="en-CA" sz="1800" b="1" baseline="0" dirty="0" smtClean="0"/>
              <a:t>9000 observations </a:t>
            </a:r>
            <a:r>
              <a:rPr lang="en-CA" sz="1800" b="0" baseline="0" dirty="0" smtClean="0"/>
              <a:t>of vapour were compared to Workplace Exposure Standards (WES). All of the 9000 observations were </a:t>
            </a:r>
            <a:r>
              <a:rPr lang="en-CA" sz="1800" b="1" baseline="0" dirty="0" smtClean="0"/>
              <a:t>less than 1% of WES levels</a:t>
            </a:r>
            <a:r>
              <a:rPr lang="en-CA" sz="1800" b="0" baseline="0" dirty="0" smtClean="0"/>
              <a:t> with the exception of 2 which were less than 5%.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12ADB-A1B9-4B2F-8428-E1A73D0D9DB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7779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 smtClean="0"/>
              <a:t>This is a graph from a study that applied</a:t>
            </a:r>
            <a:r>
              <a:rPr lang="en-CA" sz="1800" baseline="0" dirty="0" smtClean="0"/>
              <a:t> the </a:t>
            </a:r>
            <a:r>
              <a:rPr lang="en-CA" sz="1800" b="1" baseline="0" dirty="0" smtClean="0"/>
              <a:t>MCDA process </a:t>
            </a:r>
            <a:r>
              <a:rPr lang="en-CA" sz="1800" baseline="0" dirty="0" smtClean="0"/>
              <a:t>which assesses 14 harm criteria. </a:t>
            </a:r>
          </a:p>
          <a:p>
            <a:r>
              <a:rPr lang="en-CA" sz="1800" baseline="0" dirty="0" smtClean="0"/>
              <a:t>12 sources of nicotine were compared.</a:t>
            </a:r>
          </a:p>
          <a:p>
            <a:endParaRPr lang="en-CA" sz="1800" baseline="0" dirty="0" smtClean="0"/>
          </a:p>
          <a:p>
            <a:r>
              <a:rPr lang="en-CA" sz="1800" baseline="0" dirty="0" smtClean="0"/>
              <a:t>Cigarettes are rated at </a:t>
            </a:r>
            <a:r>
              <a:rPr lang="en-CA" sz="1800" b="1" baseline="0" dirty="0" smtClean="0"/>
              <a:t>100 out of 100</a:t>
            </a:r>
            <a:r>
              <a:rPr lang="en-CA" sz="1800" baseline="0" dirty="0" smtClean="0"/>
              <a:t>. While vaping was rated at </a:t>
            </a:r>
            <a:r>
              <a:rPr lang="en-CA" sz="1800" b="1" baseline="0" dirty="0" smtClean="0"/>
              <a:t>5 out of 100</a:t>
            </a:r>
          </a:p>
          <a:p>
            <a:endParaRPr lang="en-CA" sz="1800" baseline="0" dirty="0" smtClean="0"/>
          </a:p>
          <a:p>
            <a:r>
              <a:rPr lang="en-CA" sz="1800" b="0" baseline="0" dirty="0" smtClean="0"/>
              <a:t>This study indicates that </a:t>
            </a:r>
            <a:r>
              <a:rPr lang="en-CA" sz="1800" b="1" baseline="0" dirty="0" smtClean="0"/>
              <a:t>vaping is </a:t>
            </a:r>
            <a:r>
              <a:rPr lang="en-CA" sz="1800" b="1" dirty="0" smtClean="0"/>
              <a:t>95% safer than smoking</a:t>
            </a:r>
            <a:r>
              <a:rPr lang="en-CA" sz="1800" dirty="0" smtClean="0"/>
              <a:t>.</a:t>
            </a: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12ADB-A1B9-4B2F-8428-E1A73D0D9DB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1199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 smtClean="0"/>
              <a:t>This</a:t>
            </a:r>
            <a:r>
              <a:rPr lang="en-CA" sz="1800" baseline="0" dirty="0" smtClean="0"/>
              <a:t> chart illustrates that </a:t>
            </a:r>
            <a:r>
              <a:rPr lang="en-CA" sz="1800" b="1" baseline="0" dirty="0" smtClean="0"/>
              <a:t>v</a:t>
            </a:r>
            <a:r>
              <a:rPr lang="en-CA" sz="1800" b="1" dirty="0" smtClean="0"/>
              <a:t>aping has</a:t>
            </a:r>
            <a:r>
              <a:rPr lang="en-CA" sz="1800" b="1" baseline="0" dirty="0" smtClean="0"/>
              <a:t> the same r</a:t>
            </a:r>
            <a:r>
              <a:rPr lang="en-CA" sz="1800" b="1" dirty="0" smtClean="0"/>
              <a:t>isk of premature death as non-smoker</a:t>
            </a:r>
          </a:p>
          <a:p>
            <a:endParaRPr lang="en-CA" sz="1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toxins in cigarette smoke cause disease such as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85% of lung cancer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87% of COPD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Vapers with chronic disease reported a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reduction in disease symptoms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40% Diabetes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42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cholesterol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asthma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54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heart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76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taking medication for lung disease no longer needed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one study with asthmatic smokers, their was a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reversal of lung damage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they reduced or quit smoking by vaping.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12ADB-A1B9-4B2F-8428-E1A73D0D9DB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4876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 smtClean="0"/>
              <a:t>This</a:t>
            </a:r>
            <a:r>
              <a:rPr lang="en-CA" sz="1800" baseline="0" dirty="0" smtClean="0"/>
              <a:t> is a</a:t>
            </a:r>
            <a:r>
              <a:rPr lang="en-CA" sz="1800" dirty="0" smtClean="0"/>
              <a:t>n example of misinformation (read slide)</a:t>
            </a:r>
          </a:p>
          <a:p>
            <a:r>
              <a:rPr lang="en-CA" sz="1800" dirty="0" smtClean="0"/>
              <a:t>“Water is</a:t>
            </a:r>
            <a:r>
              <a:rPr lang="en-CA" sz="1800" baseline="0" dirty="0" smtClean="0"/>
              <a:t> in antifreeze” does that make water dangerous? We have heard that PG (the base ingredient in eliquid) is in antifreeze. It is interesting to note that </a:t>
            </a:r>
            <a:r>
              <a:rPr lang="en-CA" sz="1800" b="1" baseline="0" dirty="0" smtClean="0"/>
              <a:t>PG was added to antifreeze to replace a toxic substance that was killing family pets. </a:t>
            </a:r>
          </a:p>
          <a:p>
            <a:endParaRPr lang="en-CA" sz="1800" b="1" baseline="0" dirty="0" smtClean="0"/>
          </a:p>
          <a:p>
            <a:r>
              <a:rPr lang="en-CA" sz="1800" baseline="0" dirty="0" smtClean="0"/>
              <a:t>We hear a lot of misinformation about vaping such as reports there are </a:t>
            </a:r>
            <a:r>
              <a:rPr lang="en-CA" sz="1800" b="1" baseline="0" dirty="0" smtClean="0"/>
              <a:t>harmful substances in eliquid</a:t>
            </a:r>
            <a:r>
              <a:rPr lang="en-CA" sz="1800" baseline="0" dirty="0" smtClean="0"/>
              <a:t>. But if the article does not tell you </a:t>
            </a:r>
            <a:r>
              <a:rPr lang="en-CA" sz="1800" b="1" baseline="0" dirty="0" smtClean="0"/>
              <a:t>how much of that substance </a:t>
            </a:r>
            <a:r>
              <a:rPr lang="en-CA" sz="1800" baseline="0" dirty="0" smtClean="0"/>
              <a:t>or how it </a:t>
            </a:r>
            <a:r>
              <a:rPr lang="en-CA" sz="1800" b="1" baseline="0" dirty="0" smtClean="0"/>
              <a:t>effects health </a:t>
            </a:r>
            <a:r>
              <a:rPr lang="en-CA" sz="1800" baseline="0" dirty="0" smtClean="0"/>
              <a:t>then they are being </a:t>
            </a:r>
            <a:r>
              <a:rPr lang="en-CA" sz="1800" b="1" baseline="0" dirty="0" smtClean="0"/>
              <a:t>misleading and inflammatory</a:t>
            </a:r>
            <a:r>
              <a:rPr lang="en-CA" sz="1800" baseline="0" dirty="0" smtClean="0"/>
              <a:t>. </a:t>
            </a:r>
          </a:p>
          <a:p>
            <a:endParaRPr lang="en-CA" sz="1800" baseline="0" dirty="0" smtClean="0"/>
          </a:p>
          <a:p>
            <a:r>
              <a:rPr lang="en-CA" sz="1800" baseline="0" dirty="0" smtClean="0"/>
              <a:t>For instance, we walk down city streets with traffic, but are not concerned with the toxins in vehicle exhaust. The reason is because the toxins are in too small a quantity to cause harm when outdoors. However, if you are in an enclosed space with a running vehicle the toxin levels would become high enough to cause harm.</a:t>
            </a:r>
          </a:p>
          <a:p>
            <a:endParaRPr lang="en-CA" sz="1800" baseline="0" dirty="0" smtClean="0"/>
          </a:p>
          <a:p>
            <a:r>
              <a:rPr lang="en-CA" sz="1800" baseline="0" dirty="0" smtClean="0"/>
              <a:t>All toxins detected in eliquid and vapor under normal operating conditions have been </a:t>
            </a:r>
            <a:r>
              <a:rPr lang="en-CA" sz="1800" b="1" baseline="0" dirty="0" smtClean="0"/>
              <a:t>well within safe ranges</a:t>
            </a:r>
            <a:r>
              <a:rPr lang="en-CA" sz="1800" baseline="0" dirty="0" smtClean="0"/>
              <a:t>. </a:t>
            </a:r>
            <a:endParaRPr lang="en-CA" sz="1800" dirty="0" smtClean="0"/>
          </a:p>
          <a:p>
            <a:endParaRPr lang="en-CA" sz="1800" dirty="0" smtClean="0"/>
          </a:p>
          <a:p>
            <a:endParaRPr lang="en-CA" sz="1800" baseline="0" dirty="0" smtClean="0"/>
          </a:p>
          <a:p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12ADB-A1B9-4B2F-8428-E1A73D0D9DB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5186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 smtClean="0"/>
              <a:t>The</a:t>
            </a:r>
            <a:r>
              <a:rPr lang="en-CA" sz="1200" baseline="0" dirty="0" smtClean="0"/>
              <a:t> bars you see are levels of formaldehyde:</a:t>
            </a:r>
          </a:p>
          <a:p>
            <a:endParaRPr lang="en-CA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dirty="0" smtClean="0"/>
              <a:t>Yellow</a:t>
            </a:r>
            <a:r>
              <a:rPr lang="en-CA" sz="1200" baseline="0" dirty="0" smtClean="0"/>
              <a:t> bar is OSHA allowable exposure levels at 2 parts per million</a:t>
            </a:r>
            <a:endParaRPr lang="en-CA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dirty="0" smtClean="0"/>
              <a:t>Green</a:t>
            </a:r>
            <a:r>
              <a:rPr lang="en-CA" sz="1200" dirty="0" smtClean="0"/>
              <a:t> is second hand smoke at 0.85 parts per million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dirty="0" smtClean="0"/>
              <a:t>Red</a:t>
            </a:r>
            <a:r>
              <a:rPr lang="en-CA" sz="1200" baseline="0" dirty="0" smtClean="0"/>
              <a:t> is indoor air at 0.03 parts per million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aseline="0" dirty="0" smtClean="0"/>
              <a:t>And the </a:t>
            </a:r>
            <a:r>
              <a:rPr lang="en-CA" sz="1200" b="1" baseline="0" dirty="0" smtClean="0"/>
              <a:t>blue</a:t>
            </a:r>
            <a:r>
              <a:rPr lang="en-CA" sz="1200" baseline="0" dirty="0" smtClean="0"/>
              <a:t> is vapor that is 0.013 parts per million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baseline="0" dirty="0" smtClean="0"/>
              <a:t>Vapour contains less than 1% of formaldehyde safety levels and 1/3 less than normal room air.</a:t>
            </a:r>
            <a:endParaRPr lang="en-CA" sz="1200" b="1" dirty="0" smtClean="0"/>
          </a:p>
          <a:p>
            <a:endParaRPr lang="en-CA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9F04-DF30-4C9B-A508-1ACB580C25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00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 smtClean="0"/>
              <a:t>This</a:t>
            </a:r>
            <a:r>
              <a:rPr lang="en-CA" sz="1200" baseline="0" dirty="0" smtClean="0"/>
              <a:t> chart compares the </a:t>
            </a:r>
            <a:r>
              <a:rPr lang="en-CA" sz="1200" b="1" baseline="0" dirty="0" smtClean="0"/>
              <a:t>heavy metals </a:t>
            </a:r>
            <a:r>
              <a:rPr lang="en-CA" sz="1200" baseline="0" dirty="0" smtClean="0"/>
              <a:t>cadmium, chromium, nickel, lead and tin content in cigarette </a:t>
            </a:r>
            <a:r>
              <a:rPr lang="en-CA" sz="1200" dirty="0" smtClean="0"/>
              <a:t>smoke, to nicotine inhalers</a:t>
            </a:r>
            <a:r>
              <a:rPr lang="en-CA" sz="1200" baseline="0" dirty="0" smtClean="0"/>
              <a:t> and to vaporizers</a:t>
            </a:r>
          </a:p>
          <a:p>
            <a:endParaRPr lang="en-CA" sz="1200" baseline="0" dirty="0" smtClean="0"/>
          </a:p>
          <a:p>
            <a:r>
              <a:rPr lang="en-CA" sz="1200" baseline="0" dirty="0" smtClean="0"/>
              <a:t>There is a significant reduction in heavy metals using both inhalers and vaporizers</a:t>
            </a:r>
          </a:p>
          <a:p>
            <a:r>
              <a:rPr lang="en-CA" sz="1200" dirty="0" smtClean="0"/>
              <a:t>The</a:t>
            </a:r>
            <a:r>
              <a:rPr lang="en-CA" sz="1200" baseline="0" dirty="0" smtClean="0"/>
              <a:t> amount of </a:t>
            </a:r>
            <a:r>
              <a:rPr lang="en-CA" sz="1200" b="1" baseline="0" dirty="0" smtClean="0"/>
              <a:t>h</a:t>
            </a:r>
            <a:r>
              <a:rPr lang="en-CA" sz="1200" b="1" dirty="0" smtClean="0"/>
              <a:t>eavy metals in vapour is the same as what’s in nicotine inhalers.</a:t>
            </a:r>
            <a:r>
              <a:rPr lang="en-CA" sz="1200" b="1" baseline="0" dirty="0" smtClean="0"/>
              <a:t> </a:t>
            </a:r>
          </a:p>
          <a:p>
            <a:r>
              <a:rPr lang="en-CA" sz="1200" baseline="0" dirty="0" smtClean="0"/>
              <a:t>These levels are </a:t>
            </a:r>
            <a:r>
              <a:rPr lang="en-CA" sz="1200" b="1" baseline="0" dirty="0" smtClean="0"/>
              <a:t>far too low to cause any harm to the vapor or bystander.</a:t>
            </a:r>
            <a:endParaRPr lang="en-CA" sz="1200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9F04-DF30-4C9B-A508-1ACB580C25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61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dirty="0" smtClean="0"/>
              <a:t>Tobacco Specific Nitrosamines (TSN) are </a:t>
            </a:r>
            <a:r>
              <a:rPr lang="en-CA" sz="1800" b="1" dirty="0" smtClean="0"/>
              <a:t>carcinogens,</a:t>
            </a:r>
            <a:r>
              <a:rPr lang="en-CA" sz="1800" b="1" baseline="0" dirty="0" smtClean="0"/>
              <a:t> they cause cancer </a:t>
            </a:r>
            <a:r>
              <a:rPr lang="en-CA" sz="1800" dirty="0" smtClean="0"/>
              <a:t>(title row, NNN </a:t>
            </a:r>
            <a:r>
              <a:rPr lang="en-CA" sz="1800" dirty="0" err="1" smtClean="0"/>
              <a:t>etc</a:t>
            </a:r>
            <a:r>
              <a:rPr lang="en-CA" sz="1800" dirty="0" smtClean="0"/>
              <a:t>)</a:t>
            </a:r>
          </a:p>
          <a:p>
            <a:endParaRPr lang="en-CA" sz="1800" baseline="0" dirty="0" smtClean="0"/>
          </a:p>
          <a:p>
            <a:r>
              <a:rPr lang="en-CA" sz="1800" baseline="0" dirty="0" smtClean="0"/>
              <a:t>This chart shows the levels of TSN </a:t>
            </a:r>
            <a:r>
              <a:rPr lang="en-CA" sz="1800" dirty="0" smtClean="0"/>
              <a:t>content in</a:t>
            </a:r>
            <a:r>
              <a:rPr lang="en-CA" sz="1800" baseline="0" dirty="0" smtClean="0"/>
              <a:t> (starting from the top row)</a:t>
            </a:r>
            <a:r>
              <a:rPr lang="en-CA" sz="1800" dirty="0" smtClean="0"/>
              <a:t> </a:t>
            </a:r>
          </a:p>
          <a:p>
            <a:r>
              <a:rPr lang="en-CA" sz="1800" dirty="0" smtClean="0"/>
              <a:t>nicotine gum, patch, vapour</a:t>
            </a:r>
            <a:r>
              <a:rPr lang="en-CA" sz="1800" baseline="0" dirty="0" smtClean="0"/>
              <a:t> snus and at the bottom, cigarette smoke</a:t>
            </a:r>
            <a:endParaRPr lang="en-CA" sz="1800" dirty="0" smtClean="0"/>
          </a:p>
          <a:p>
            <a:endParaRPr lang="en-CA" sz="1800" dirty="0" smtClean="0"/>
          </a:p>
          <a:p>
            <a:r>
              <a:rPr lang="en-CA" sz="1800" dirty="0" smtClean="0"/>
              <a:t>The</a:t>
            </a:r>
            <a:r>
              <a:rPr lang="en-CA" sz="1800" baseline="0" dirty="0" smtClean="0"/>
              <a:t> </a:t>
            </a:r>
            <a:r>
              <a:rPr lang="en-CA" sz="1800" b="1" baseline="0" dirty="0" smtClean="0"/>
              <a:t>cigarette smoke contained </a:t>
            </a:r>
            <a:r>
              <a:rPr lang="en-CA" sz="1800" b="1" dirty="0" smtClean="0"/>
              <a:t>3365ng of TSN compared to vapour</a:t>
            </a:r>
            <a:r>
              <a:rPr lang="en-CA" sz="1800" b="1" baseline="0" dirty="0" smtClean="0"/>
              <a:t> and the patch both at 8ng</a:t>
            </a:r>
            <a:endParaRPr lang="en-CA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12ADB-A1B9-4B2F-8428-E1A73D0D9DB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463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cost of tobacco use to Canadians </a:t>
            </a:r>
            <a:r>
              <a:rPr lang="en-US" b="1" dirty="0" smtClean="0"/>
              <a:t>$10 billion more than what is collected in tobacco taxes</a:t>
            </a:r>
          </a:p>
          <a:p>
            <a:endParaRPr lang="en-US" dirty="0" smtClean="0"/>
          </a:p>
          <a:p>
            <a:r>
              <a:rPr lang="en-US" b="1" dirty="0" smtClean="0"/>
              <a:t>37,000</a:t>
            </a:r>
            <a:r>
              <a:rPr lang="en-US" dirty="0" smtClean="0"/>
              <a:t> Canadians die every year from smoking and approximately 1.1 million suffer with smoking-related diseases</a:t>
            </a:r>
          </a:p>
          <a:p>
            <a:endParaRPr lang="en-US" dirty="0" smtClean="0"/>
          </a:p>
          <a:p>
            <a:r>
              <a:rPr lang="en-US" dirty="0" smtClean="0"/>
              <a:t>This is </a:t>
            </a:r>
            <a:r>
              <a:rPr lang="en-US" b="1" dirty="0" smtClean="0"/>
              <a:t>100% preventable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9F04-DF30-4C9B-A508-1ACB580C25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54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 smtClean="0"/>
              <a:t>Vaping</a:t>
            </a:r>
            <a:r>
              <a:rPr lang="en-CA" sz="1800" baseline="0" dirty="0" smtClean="0"/>
              <a:t> eliminates stink of cigarette smoke</a:t>
            </a:r>
            <a:endParaRPr lang="en-CA" sz="1800" dirty="0" smtClean="0"/>
          </a:p>
          <a:p>
            <a:r>
              <a:rPr lang="en-CA" sz="1800" dirty="0" smtClean="0"/>
              <a:t>A vaporizer does not look like</a:t>
            </a:r>
            <a:r>
              <a:rPr lang="en-CA" sz="1800" baseline="0" dirty="0" smtClean="0"/>
              <a:t> a cigarette </a:t>
            </a:r>
          </a:p>
          <a:p>
            <a:r>
              <a:rPr lang="en-CA" sz="1800" baseline="0" dirty="0" smtClean="0"/>
              <a:t>Vapour is evaporated liquid, nothing is burning</a:t>
            </a:r>
          </a:p>
          <a:p>
            <a:r>
              <a:rPr lang="en-CA" sz="1800" baseline="0" dirty="0" smtClean="0"/>
              <a:t>Vapour flavours taste way better than toxic smoke</a:t>
            </a:r>
          </a:p>
          <a:p>
            <a:r>
              <a:rPr lang="en-CA" sz="1800" baseline="0" dirty="0" smtClean="0"/>
              <a:t>Vaping is generally cheaper than smoking</a:t>
            </a:r>
          </a:p>
          <a:p>
            <a:r>
              <a:rPr lang="en-CA" sz="1800" baseline="0" dirty="0" smtClean="0"/>
              <a:t>Vapour does not harm bystanders</a:t>
            </a:r>
          </a:p>
          <a:p>
            <a:r>
              <a:rPr lang="en-CA" sz="1800" baseline="0" dirty="0" smtClean="0"/>
              <a:t>Pharmaceutical grade nicotine in vapour is less addictive than cigarette smoke</a:t>
            </a:r>
          </a:p>
          <a:p>
            <a:r>
              <a:rPr lang="en-CA" sz="1800" baseline="0" dirty="0" smtClean="0"/>
              <a:t>And </a:t>
            </a:r>
            <a:r>
              <a:rPr lang="en-CA" sz="1800" b="1" baseline="0" dirty="0" smtClean="0"/>
              <a:t>most importantly vaping is 5% the risk of smoking</a:t>
            </a:r>
          </a:p>
          <a:p>
            <a:endParaRPr lang="en-CA" sz="1800" baseline="0" dirty="0" smtClean="0"/>
          </a:p>
          <a:p>
            <a:r>
              <a:rPr lang="en-CA" sz="1800" b="1" baseline="0" dirty="0" smtClean="0"/>
              <a:t>Vaping normalizes quitting smoking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12ADB-A1B9-4B2F-8428-E1A73D0D9DB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0721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b="1" dirty="0" smtClean="0"/>
              <a:t>4618</a:t>
            </a:r>
            <a:r>
              <a:rPr lang="en-CA" sz="1800" dirty="0" smtClean="0"/>
              <a:t> vapers surveyed: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1" dirty="0" smtClean="0"/>
              <a:t>91% quit</a:t>
            </a:r>
            <a:r>
              <a:rPr lang="en-CA" sz="1800" b="1" baseline="0" dirty="0" smtClean="0"/>
              <a:t> smoking </a:t>
            </a:r>
            <a:r>
              <a:rPr lang="en-CA" sz="1800" baseline="0" dirty="0" smtClean="0"/>
              <a:t>using a vaporizer</a:t>
            </a:r>
            <a:endParaRPr lang="en-C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1" dirty="0" smtClean="0"/>
              <a:t>Rated flavour as 4 out of 5 in importance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1" dirty="0" smtClean="0"/>
              <a:t>49%</a:t>
            </a:r>
            <a:r>
              <a:rPr lang="en-CA" sz="1800" dirty="0" smtClean="0"/>
              <a:t> said they would have an </a:t>
            </a:r>
            <a:r>
              <a:rPr lang="en-CA" sz="1800" b="1" dirty="0" smtClean="0"/>
              <a:t>increased smoking cravings </a:t>
            </a:r>
            <a:r>
              <a:rPr lang="en-CA" sz="1800" dirty="0" smtClean="0"/>
              <a:t>if flavours were banned</a:t>
            </a:r>
            <a:endParaRPr lang="en-CA" sz="1800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1" baseline="0" dirty="0" smtClean="0"/>
              <a:t>40% </a:t>
            </a:r>
            <a:r>
              <a:rPr lang="en-CA" sz="1800" baseline="0" dirty="0" smtClean="0"/>
              <a:t>said they would have been </a:t>
            </a:r>
            <a:r>
              <a:rPr lang="en-CA" sz="1800" b="1" baseline="0" dirty="0" smtClean="0"/>
              <a:t>less likely to quit </a:t>
            </a:r>
            <a:r>
              <a:rPr lang="en-CA" sz="1800" baseline="0" dirty="0" smtClean="0"/>
              <a:t>if flavours weren’t available </a:t>
            </a:r>
          </a:p>
          <a:p>
            <a:endParaRPr lang="en-CA" sz="1800" baseline="0" dirty="0" smtClean="0"/>
          </a:p>
          <a:p>
            <a:r>
              <a:rPr lang="en-CA" sz="1800" b="1" baseline="0" dirty="0" smtClean="0"/>
              <a:t>2/3 switch flavours daily </a:t>
            </a:r>
            <a:r>
              <a:rPr lang="en-CA" sz="1800" baseline="0" dirty="0" smtClean="0"/>
              <a:t>because taste gets blunt, so variety is important</a:t>
            </a:r>
          </a:p>
          <a:p>
            <a:r>
              <a:rPr lang="en-CA" sz="1800" b="1" baseline="0" dirty="0" smtClean="0"/>
              <a:t>70%</a:t>
            </a:r>
            <a:r>
              <a:rPr lang="en-CA" sz="1800" baseline="0" dirty="0" smtClean="0"/>
              <a:t> vape </a:t>
            </a:r>
            <a:r>
              <a:rPr lang="en-CA" sz="1800" b="1" baseline="0" dirty="0" smtClean="0"/>
              <a:t>fruit</a:t>
            </a:r>
            <a:r>
              <a:rPr lang="en-CA" sz="1800" baseline="0" dirty="0" smtClean="0"/>
              <a:t>, </a:t>
            </a:r>
            <a:r>
              <a:rPr lang="en-CA" sz="1800" b="1" baseline="0" dirty="0" smtClean="0"/>
              <a:t>61% </a:t>
            </a:r>
            <a:r>
              <a:rPr lang="en-CA" sz="1800" baseline="0" dirty="0" smtClean="0"/>
              <a:t>vape </a:t>
            </a:r>
            <a:r>
              <a:rPr lang="en-CA" sz="1800" b="1" baseline="0" dirty="0" smtClean="0"/>
              <a:t>sweet such as candy flavours</a:t>
            </a:r>
          </a:p>
          <a:p>
            <a:r>
              <a:rPr lang="en-CA" sz="1800" b="1" baseline="0" dirty="0" smtClean="0"/>
              <a:t>Tobacco flavours </a:t>
            </a:r>
            <a:r>
              <a:rPr lang="en-CA" sz="1800" baseline="0" dirty="0" smtClean="0"/>
              <a:t>used </a:t>
            </a:r>
            <a:r>
              <a:rPr lang="en-CA" sz="1800" b="1" baseline="0" dirty="0" smtClean="0"/>
              <a:t>initially</a:t>
            </a:r>
            <a:r>
              <a:rPr lang="en-CA" sz="1800" baseline="0" dirty="0" smtClean="0"/>
              <a:t> and more frequently in </a:t>
            </a:r>
            <a:r>
              <a:rPr lang="en-CA" sz="1800" b="1" baseline="0" dirty="0" smtClean="0"/>
              <a:t>dual</a:t>
            </a:r>
            <a:r>
              <a:rPr lang="en-CA" sz="1800" baseline="0" dirty="0" smtClean="0"/>
              <a:t> users</a:t>
            </a:r>
          </a:p>
          <a:p>
            <a:r>
              <a:rPr lang="en-CA" sz="1800" baseline="0" dirty="0" smtClean="0"/>
              <a:t>Flavour is a significant aspect of switching to vaping!</a:t>
            </a:r>
          </a:p>
          <a:p>
            <a:endParaRPr lang="en-CA" sz="1800" baseline="0" dirty="0" smtClean="0"/>
          </a:p>
          <a:p>
            <a:r>
              <a:rPr lang="en-CA" sz="1800" baseline="0" dirty="0" smtClean="0"/>
              <a:t>Survey with teens:</a:t>
            </a:r>
          </a:p>
          <a:p>
            <a:r>
              <a:rPr lang="en-CA" sz="1800" baseline="0" dirty="0" smtClean="0"/>
              <a:t> no difference in desire to try vaping with flavours than without</a:t>
            </a:r>
          </a:p>
          <a:p>
            <a:r>
              <a:rPr lang="en-CA" sz="1800" b="1" baseline="0" dirty="0" smtClean="0"/>
              <a:t>74% </a:t>
            </a:r>
            <a:r>
              <a:rPr lang="en-CA" sz="1800" baseline="0" dirty="0" smtClean="0"/>
              <a:t>of the </a:t>
            </a:r>
            <a:r>
              <a:rPr lang="en-CA" sz="1800" b="1" baseline="0" dirty="0" smtClean="0"/>
              <a:t>teens that smoked </a:t>
            </a:r>
            <a:r>
              <a:rPr lang="en-CA" sz="1800" baseline="0" dirty="0" smtClean="0"/>
              <a:t>were interested in trying vaping vs  only </a:t>
            </a:r>
            <a:r>
              <a:rPr lang="en-CA" sz="1800" b="1" baseline="0" dirty="0" smtClean="0"/>
              <a:t>18% of non-smoking </a:t>
            </a:r>
            <a:r>
              <a:rPr lang="en-CA" sz="1800" baseline="0" dirty="0" smtClean="0"/>
              <a:t>teens</a:t>
            </a:r>
          </a:p>
          <a:p>
            <a:r>
              <a:rPr lang="en-CA" sz="1800" baseline="0" dirty="0" smtClean="0"/>
              <a:t>Its important to note that 43% of grade 12 students have tried smoking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12ADB-A1B9-4B2F-8428-E1A73D0D9DB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7399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 smtClean="0"/>
              <a:t>In the UK from 2007-2011: </a:t>
            </a:r>
            <a:r>
              <a:rPr lang="en-CA" sz="1800" b="1" dirty="0" smtClean="0"/>
              <a:t>smoking quit rates dropped </a:t>
            </a:r>
            <a:r>
              <a:rPr lang="en-CA" sz="1800" dirty="0" smtClean="0"/>
              <a:t>(6.7% to 4.6%)</a:t>
            </a:r>
          </a:p>
          <a:p>
            <a:r>
              <a:rPr lang="en-CA" sz="1800" b="1" dirty="0" smtClean="0"/>
              <a:t>2012 700,000 </a:t>
            </a:r>
            <a:r>
              <a:rPr lang="en-CA" sz="1800" dirty="0" smtClean="0"/>
              <a:t>smokers switched</a:t>
            </a:r>
            <a:r>
              <a:rPr lang="en-CA" sz="1800" baseline="0" dirty="0" smtClean="0"/>
              <a:t> to vaping and the </a:t>
            </a:r>
            <a:r>
              <a:rPr lang="en-CA" sz="1800" b="1" baseline="0" dirty="0" smtClean="0"/>
              <a:t>quit rate</a:t>
            </a:r>
            <a:r>
              <a:rPr lang="en-CA" sz="1800" b="1" dirty="0" smtClean="0"/>
              <a:t> jumped to 6.2%</a:t>
            </a:r>
          </a:p>
          <a:p>
            <a:r>
              <a:rPr lang="en-CA" sz="1800" b="1" dirty="0" smtClean="0"/>
              <a:t>2014 2.1</a:t>
            </a:r>
            <a:r>
              <a:rPr lang="en-CA" sz="1800" b="1" baseline="0" dirty="0" smtClean="0"/>
              <a:t> million vapers </a:t>
            </a:r>
            <a:r>
              <a:rPr lang="en-CA" sz="1800" baseline="0" dirty="0" smtClean="0"/>
              <a:t>in the UK and the quit rate jumped again to</a:t>
            </a:r>
            <a:r>
              <a:rPr lang="en-CA" sz="1800" dirty="0" smtClean="0"/>
              <a:t> </a:t>
            </a:r>
            <a:r>
              <a:rPr lang="en-CA" sz="1800" b="1" dirty="0" smtClean="0"/>
              <a:t>7.5%</a:t>
            </a:r>
          </a:p>
          <a:p>
            <a:endParaRPr lang="en-CA" sz="1800" dirty="0" smtClean="0"/>
          </a:p>
          <a:p>
            <a:r>
              <a:rPr lang="en-CA" sz="1800" b="1" dirty="0" smtClean="0"/>
              <a:t>99% teens who’s first</a:t>
            </a:r>
            <a:r>
              <a:rPr lang="en-CA" sz="1800" b="1" baseline="0" dirty="0" smtClean="0"/>
              <a:t> nicotine source was an EC don’t smoke</a:t>
            </a:r>
          </a:p>
          <a:p>
            <a:r>
              <a:rPr lang="en-CA" sz="1800" b="1" baseline="0" dirty="0" smtClean="0"/>
              <a:t>10-21% teens </a:t>
            </a:r>
            <a:r>
              <a:rPr lang="en-US" sz="1800" b="1" baseline="0" dirty="0" smtClean="0"/>
              <a:t>who’s first nicotine source was </a:t>
            </a:r>
            <a:r>
              <a:rPr lang="en-CA" sz="1800" b="1" baseline="0" dirty="0" smtClean="0"/>
              <a:t>smoke became daily smokers</a:t>
            </a:r>
          </a:p>
          <a:p>
            <a:endParaRPr lang="en-CA" sz="1800" b="1" baseline="0" dirty="0" smtClean="0"/>
          </a:p>
          <a:p>
            <a:r>
              <a:rPr lang="en-CA" sz="1800" b="1" baseline="0" dirty="0" smtClean="0"/>
              <a:t>Gateway theory is nonsense!</a:t>
            </a:r>
          </a:p>
          <a:p>
            <a:r>
              <a:rPr lang="en-CA" sz="1800" baseline="0" dirty="0" smtClean="0"/>
              <a:t>Pleasant </a:t>
            </a:r>
            <a:r>
              <a:rPr lang="en-CA" sz="1800" b="1" baseline="0" dirty="0" smtClean="0"/>
              <a:t>flavours</a:t>
            </a:r>
            <a:r>
              <a:rPr lang="en-CA" sz="1800" baseline="0" dirty="0" smtClean="0"/>
              <a:t> to gross tasting smoke</a:t>
            </a:r>
          </a:p>
          <a:p>
            <a:r>
              <a:rPr lang="en-CA" sz="1800" baseline="0" dirty="0" smtClean="0"/>
              <a:t>100 fold worse for your </a:t>
            </a:r>
            <a:r>
              <a:rPr lang="en-CA" sz="1800" b="1" baseline="0" dirty="0" smtClean="0"/>
              <a:t>health</a:t>
            </a:r>
          </a:p>
          <a:p>
            <a:r>
              <a:rPr lang="en-CA" sz="1800" baseline="0" dirty="0" smtClean="0"/>
              <a:t>More </a:t>
            </a:r>
            <a:r>
              <a:rPr lang="en-CA" sz="1800" b="1" baseline="0" dirty="0" smtClean="0"/>
              <a:t>expensive</a:t>
            </a:r>
            <a:r>
              <a:rPr lang="en-CA" sz="1800" baseline="0" dirty="0" smtClean="0"/>
              <a:t> to smoke</a:t>
            </a:r>
          </a:p>
          <a:p>
            <a:r>
              <a:rPr lang="en-CA" sz="1800" baseline="0" dirty="0" smtClean="0"/>
              <a:t>Smoking makes you </a:t>
            </a:r>
            <a:r>
              <a:rPr lang="en-CA" sz="1800" b="1" baseline="0" dirty="0" smtClean="0"/>
              <a:t>stink</a:t>
            </a:r>
          </a:p>
          <a:p>
            <a:r>
              <a:rPr lang="en-CA" sz="1800" baseline="0" dirty="0" smtClean="0"/>
              <a:t>Smoking is more </a:t>
            </a:r>
            <a:r>
              <a:rPr lang="en-CA" sz="1800" b="1" baseline="0" dirty="0" smtClean="0"/>
              <a:t>addictive</a:t>
            </a:r>
          </a:p>
          <a:p>
            <a:endParaRPr lang="en-CA" sz="1800" baseline="0" dirty="0" smtClean="0"/>
          </a:p>
          <a:p>
            <a:r>
              <a:rPr lang="en-CA" sz="1800" baseline="0" dirty="0" smtClean="0"/>
              <a:t>Normal teens </a:t>
            </a:r>
            <a:r>
              <a:rPr lang="en-CA" sz="1800" baseline="0" dirty="0" err="1" smtClean="0"/>
              <a:t>expeariment</a:t>
            </a:r>
            <a:r>
              <a:rPr lang="en-CA" sz="1800" baseline="0" dirty="0" smtClean="0"/>
              <a:t> adult taboos. The question is can we reduce the harm in normal teenage behaviour?</a:t>
            </a: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12ADB-A1B9-4B2F-8428-E1A73D0D9DBA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8346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b="1" dirty="0" smtClean="0"/>
              <a:t>ONLY 0.14% of vapers never smoked</a:t>
            </a:r>
            <a:r>
              <a:rPr lang="en-CA" sz="1800" dirty="0" smtClean="0"/>
              <a:t>.</a:t>
            </a:r>
          </a:p>
          <a:p>
            <a:endParaRPr lang="en-CA" sz="1800" dirty="0" smtClean="0"/>
          </a:p>
          <a:p>
            <a:r>
              <a:rPr lang="en-CA" sz="1800" dirty="0" smtClean="0"/>
              <a:t>Vaping</a:t>
            </a:r>
            <a:r>
              <a:rPr lang="en-CA" sz="1800" baseline="0" dirty="0" smtClean="0"/>
              <a:t> is </a:t>
            </a:r>
            <a:r>
              <a:rPr lang="en-CA" sz="1800" b="1" baseline="0" dirty="0" smtClean="0"/>
              <a:t>attractive to current smokers </a:t>
            </a:r>
            <a:r>
              <a:rPr lang="en-CA" sz="1800" baseline="0" dirty="0" smtClean="0"/>
              <a:t>because it uniquely mimics much of the </a:t>
            </a:r>
            <a:r>
              <a:rPr lang="en-CA" sz="1800" b="1" baseline="0" dirty="0" smtClean="0"/>
              <a:t>ritualistic </a:t>
            </a:r>
            <a:r>
              <a:rPr lang="en-CA" sz="1800" b="1" baseline="0" dirty="0" err="1" smtClean="0"/>
              <a:t>behavour</a:t>
            </a:r>
            <a:r>
              <a:rPr lang="en-CA" sz="1800" b="1" baseline="0" dirty="0" smtClean="0"/>
              <a:t> </a:t>
            </a:r>
            <a:r>
              <a:rPr lang="en-CA" sz="1800" baseline="0" dirty="0" smtClean="0"/>
              <a:t>of smoking as well as the </a:t>
            </a:r>
            <a:r>
              <a:rPr lang="en-CA" sz="1800" b="1" baseline="0" dirty="0" smtClean="0"/>
              <a:t>internal sensations.</a:t>
            </a:r>
          </a:p>
          <a:p>
            <a:endParaRPr lang="en-CA" sz="1800" baseline="0" dirty="0" smtClean="0"/>
          </a:p>
          <a:p>
            <a:r>
              <a:rPr lang="en-CA" sz="1800" baseline="0" dirty="0" smtClean="0"/>
              <a:t>Lets look at the results of </a:t>
            </a:r>
            <a:r>
              <a:rPr lang="en-CA" sz="1800" b="1" dirty="0" smtClean="0"/>
              <a:t>25,000 vapers surveyed:</a:t>
            </a:r>
          </a:p>
          <a:p>
            <a:r>
              <a:rPr lang="en-CA" sz="1800" b="1" dirty="0" smtClean="0"/>
              <a:t>Tried to quit </a:t>
            </a:r>
            <a:r>
              <a:rPr lang="en-CA" sz="1800" dirty="0" smtClean="0"/>
              <a:t>smoking an average </a:t>
            </a:r>
            <a:r>
              <a:rPr lang="en-CA" sz="1800" b="1" dirty="0" smtClean="0"/>
              <a:t>9</a:t>
            </a:r>
            <a:r>
              <a:rPr lang="en-CA" sz="1800" b="1" baseline="0" dirty="0" smtClean="0"/>
              <a:t> times</a:t>
            </a:r>
            <a:endParaRPr lang="en-CA" sz="1800" b="1" dirty="0" smtClean="0"/>
          </a:p>
          <a:p>
            <a:r>
              <a:rPr lang="en-CA" sz="1800" b="1" dirty="0" smtClean="0"/>
              <a:t>2/3</a:t>
            </a:r>
            <a:r>
              <a:rPr lang="en-CA" sz="1800" baseline="0" dirty="0" smtClean="0"/>
              <a:t> tried </a:t>
            </a:r>
            <a:r>
              <a:rPr lang="en-CA" sz="1800" b="1" baseline="0" dirty="0" smtClean="0"/>
              <a:t>nicotine replacement therapies </a:t>
            </a:r>
            <a:r>
              <a:rPr lang="en-CA" sz="1800" baseline="0" dirty="0" smtClean="0"/>
              <a:t>unsuccessfully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1" baseline="0" dirty="0" smtClean="0"/>
              <a:t>19% </a:t>
            </a:r>
            <a:r>
              <a:rPr lang="en-CA" sz="1800" baseline="0" dirty="0" smtClean="0"/>
              <a:t>were </a:t>
            </a:r>
            <a:r>
              <a:rPr lang="en-CA" sz="1800" b="1" baseline="0" dirty="0" smtClean="0"/>
              <a:t>dual users </a:t>
            </a:r>
            <a:r>
              <a:rPr lang="en-CA" sz="1800" baseline="0" dirty="0" smtClean="0"/>
              <a:t>and had a </a:t>
            </a:r>
            <a:r>
              <a:rPr lang="en-CA" sz="1800" b="1" baseline="0" dirty="0" smtClean="0"/>
              <a:t>40% reduction </a:t>
            </a:r>
            <a:r>
              <a:rPr lang="en-CA" sz="1800" baseline="0" dirty="0" smtClean="0"/>
              <a:t>in smoking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1" baseline="0" dirty="0" smtClean="0"/>
              <a:t>90% </a:t>
            </a:r>
            <a:r>
              <a:rPr lang="en-CA" sz="1800" baseline="0" dirty="0" smtClean="0"/>
              <a:t>claimed their </a:t>
            </a:r>
            <a:r>
              <a:rPr lang="en-CA" sz="1800" b="1" baseline="0" dirty="0" smtClean="0"/>
              <a:t>health improved</a:t>
            </a:r>
          </a:p>
          <a:p>
            <a:r>
              <a:rPr lang="en-CA" sz="1800" b="1" baseline="0" dirty="0" smtClean="0"/>
              <a:t>93% </a:t>
            </a:r>
            <a:r>
              <a:rPr lang="en-CA" sz="1800" baseline="0" dirty="0" smtClean="0"/>
              <a:t>claimed vaping is </a:t>
            </a:r>
            <a:r>
              <a:rPr lang="en-CA" sz="1800" b="1" baseline="0" dirty="0" smtClean="0"/>
              <a:t>less addictive</a:t>
            </a:r>
          </a:p>
          <a:p>
            <a:r>
              <a:rPr lang="en-CA" sz="1800" b="1" baseline="0" dirty="0" smtClean="0"/>
              <a:t>64% reported still having a smoking experience with reduced health risk</a:t>
            </a:r>
            <a:endParaRPr lang="en-CA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12ADB-A1B9-4B2F-8428-E1A73D0D9DBA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157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dirty="0" smtClean="0"/>
              <a:t>The </a:t>
            </a:r>
            <a:r>
              <a:rPr lang="en-CA" sz="1800" b="1" dirty="0" smtClean="0"/>
              <a:t>Social</a:t>
            </a:r>
            <a:r>
              <a:rPr lang="en-CA" sz="1800" b="1" baseline="0" dirty="0" smtClean="0"/>
              <a:t> Cost of Substance Abuse in Canada Survey </a:t>
            </a:r>
            <a:r>
              <a:rPr lang="en-CA" sz="1800" baseline="0" dirty="0" smtClean="0"/>
              <a:t>estimated that smoking </a:t>
            </a:r>
            <a:r>
              <a:rPr lang="en-CA" sz="1800" b="1" baseline="0" dirty="0" smtClean="0"/>
              <a:t>cost to the taxpayer</a:t>
            </a:r>
            <a:r>
              <a:rPr lang="en-CA" sz="1800" baseline="0" dirty="0" smtClean="0"/>
              <a:t> in Canada per year was $</a:t>
            </a:r>
            <a:r>
              <a:rPr lang="en-CA" sz="1800" b="1" baseline="0" dirty="0" smtClean="0"/>
              <a:t>17 Billion</a:t>
            </a:r>
            <a:r>
              <a:rPr lang="en-CA" sz="1800" baseline="0" dirty="0" smtClean="0"/>
              <a:t>. That’s </a:t>
            </a:r>
            <a:r>
              <a:rPr lang="en-CA" sz="1800" b="1" dirty="0" smtClean="0"/>
              <a:t>$55million</a:t>
            </a:r>
            <a:r>
              <a:rPr lang="en-CA" sz="1800" b="1" baseline="0" dirty="0" smtClean="0"/>
              <a:t> every </a:t>
            </a:r>
            <a:r>
              <a:rPr lang="en-CA" sz="1800" b="1" dirty="0" smtClean="0"/>
              <a:t>day </a:t>
            </a:r>
            <a:r>
              <a:rPr lang="en-CA" sz="1800" baseline="0" dirty="0" smtClean="0"/>
              <a:t>(survey was in 2003 so higher now)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aseline="0" dirty="0" smtClean="0"/>
              <a:t>Higher cost than alcohol and illegal drugs</a:t>
            </a:r>
            <a:br>
              <a:rPr lang="en-CA" sz="1800" baseline="0" dirty="0" smtClean="0"/>
            </a:br>
            <a:r>
              <a:rPr lang="en-CA" sz="1800" baseline="0" dirty="0" smtClean="0"/>
              <a:t>But federal and provincial tobacco taxes collected in 2013 were </a:t>
            </a:r>
            <a:r>
              <a:rPr lang="en-CA" sz="1800" b="1" baseline="0" dirty="0" smtClean="0"/>
              <a:t>$7 billion</a:t>
            </a:r>
          </a:p>
          <a:p>
            <a:r>
              <a:rPr lang="en-CA" sz="1800" b="1" baseline="0" dirty="0" smtClean="0"/>
              <a:t>Smoking is everyone’s problem! If smokers switch to a less harmful alternative, the social cost will be reduced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12ADB-A1B9-4B2F-8428-E1A73D0D9DBA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925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52%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try to quit every year but only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achieve long term cessation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Smoking is so addictive because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Nicotine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an addictive mild stimulant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Chemicals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added to make cigarettes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MUCH more addictive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 just nicotine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ritualistic behaviou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of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bringing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smoke to the mouth,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tasting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drag,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sensations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throat and lungs on a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 inhale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a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visible exhale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This behaviour is coupled with a hard hit of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nicotine to the brain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is repeated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240 times a day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a pack-a-day smoker; that’s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87,600 times a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why smoking one of the hardest things to quit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9F04-DF30-4C9B-A508-1ACB580C25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3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typically 4 ingredients in </a:t>
            </a:r>
            <a:r>
              <a:rPr kumimoji="0" lang="en-CA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eliquid</a:t>
            </a: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PG </a:t>
            </a: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used as a base in fog machines, injectable medications, hospital air sanitizers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VG</a:t>
            </a: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an organic benign liquid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Pharmaceutical grade </a:t>
            </a: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nicotine comes in controlled doses to </a:t>
            </a: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wean down &amp; off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Flavour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Tobacco cigarettes, contain up to </a:t>
            </a:r>
            <a:r>
              <a:rPr kumimoji="0" lang="en-CA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600 ingredients </a:t>
            </a:r>
            <a:r>
              <a:rPr kumimoji="0" lang="en-CA" sz="1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of which, I </a:t>
            </a:r>
            <a:r>
              <a:rPr kumimoji="0" lang="en-CA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can’t pronounce</a:t>
            </a:r>
            <a:endParaRPr kumimoji="0" lang="en-CA" sz="14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 a few of the chemicals added to tobacco to enhance nicotine delivery and effects are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Ammonium</a:t>
            </a: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salts which make more nicotine enter the bloodstream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Menthol </a:t>
            </a: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numbs the lungs to suppress coughing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Eucalyptol &amp; theobromine </a:t>
            </a: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the passageway to the lungs to get more smoke in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Lactones </a:t>
            </a: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the body’s ability to get rid of nicotine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Acetaldehyde </a:t>
            </a: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acts as an antidepressant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9F04-DF30-4C9B-A508-1ACB580C25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46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Millions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smokers have quit smoking by using vaporizers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controlled clinical trials, at six months: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21% of smokers quit by using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vaporizers vs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6%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patches. Dual users (vaping and smoking) had a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40% reduction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smoking.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9F04-DF30-4C9B-A508-1ACB580C25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8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b="1" dirty="0" smtClean="0"/>
              <a:t>Public</a:t>
            </a:r>
            <a:r>
              <a:rPr lang="en-CA" sz="1400" b="1" baseline="0" dirty="0" smtClean="0"/>
              <a:t> vaping bans </a:t>
            </a:r>
            <a:r>
              <a:rPr lang="en-CA" sz="1400" baseline="0" dirty="0" smtClean="0"/>
              <a:t>don’t encourage smokers to switch to vaping.</a:t>
            </a:r>
            <a:endParaRPr lang="en-CA" sz="1400" b="0" i="0" baseline="0" dirty="0" smtClean="0"/>
          </a:p>
          <a:p>
            <a:endParaRPr lang="en-CA" sz="1400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0" baseline="0" dirty="0" smtClean="0"/>
              <a:t>To </a:t>
            </a:r>
            <a:r>
              <a:rPr lang="en-CA" sz="1400" b="1" baseline="0" dirty="0" smtClean="0"/>
              <a:t>reduce smoking cravings, the person has to vape to keep the nicotine levels in the blood high enough</a:t>
            </a:r>
            <a:r>
              <a:rPr lang="en-CA" sz="1400" b="0" baseline="0" dirty="0" smtClean="0"/>
              <a:t>. Just as with a nicotine patch wouldn’t be effective</a:t>
            </a:r>
            <a:r>
              <a:rPr lang="en-CA" sz="1400" baseline="0" dirty="0" smtClean="0"/>
              <a:t> if they had to take it off every time they were in public.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1400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0" baseline="0" dirty="0" smtClean="0"/>
              <a:t>Vaping bans would </a:t>
            </a:r>
            <a:r>
              <a:rPr lang="en-CA" sz="1400" b="1" baseline="0" dirty="0" smtClean="0"/>
              <a:t>deceivingly imply that vaping is hazardous</a:t>
            </a:r>
            <a:r>
              <a:rPr lang="en-CA" sz="1400" b="0" baseline="0" dirty="0" smtClean="0"/>
              <a:t> so smokers would be l</a:t>
            </a:r>
            <a:r>
              <a:rPr lang="en-CA" sz="1400" baseline="0" dirty="0" smtClean="0"/>
              <a:t>ess likely to </a:t>
            </a:r>
            <a:r>
              <a:rPr lang="en-CA" sz="1400" b="1" baseline="0" dirty="0" smtClean="0"/>
              <a:t>try vaping </a:t>
            </a:r>
            <a:r>
              <a:rPr lang="en-CA" sz="1400" b="0" baseline="0" dirty="0" smtClean="0"/>
              <a:t>and it would lower</a:t>
            </a:r>
            <a:r>
              <a:rPr lang="en-CA" sz="1400" b="1" baseline="0" dirty="0" smtClean="0"/>
              <a:t> social</a:t>
            </a:r>
            <a:r>
              <a:rPr lang="en-CA" sz="1400" baseline="0" dirty="0" smtClean="0"/>
              <a:t> </a:t>
            </a:r>
            <a:r>
              <a:rPr lang="en-CA" sz="1400" b="1" baseline="0" dirty="0" smtClean="0"/>
              <a:t>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400" baseline="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400" b="1" baseline="0" dirty="0" smtClean="0"/>
              <a:t>Forcing someone who is trying to </a:t>
            </a:r>
            <a:r>
              <a:rPr lang="en-CA" sz="1400" baseline="0" dirty="0" smtClean="0"/>
              <a:t>quit smoking to </a:t>
            </a:r>
            <a:r>
              <a:rPr lang="en-CA" sz="1400" b="1" baseline="0" dirty="0" smtClean="0"/>
              <a:t>stand outside with people smoking</a:t>
            </a:r>
            <a:r>
              <a:rPr lang="en-CA" sz="1400" baseline="0" dirty="0" smtClean="0"/>
              <a:t> greatly increases the chance of </a:t>
            </a:r>
            <a:r>
              <a:rPr lang="en-CA" sz="1400" b="1" baseline="0" dirty="0" smtClean="0"/>
              <a:t>relapse</a:t>
            </a:r>
            <a:r>
              <a:rPr lang="en-CA" sz="1400" baseline="0" dirty="0" smtClean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9F04-DF30-4C9B-A508-1ACB580C25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5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have an ethical obligation to support every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person’s right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utilize harm reduction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Especially for smoking which is the 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 most preventable cause of disease and death in Canada/US.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9F04-DF30-4C9B-A508-1ACB580C25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0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you. Any questions?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9F04-DF30-4C9B-A508-1ACB580C25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47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b="1" dirty="0" smtClean="0"/>
              <a:t>Rechargeable</a:t>
            </a:r>
            <a:r>
              <a:rPr lang="en-CA" sz="1800" baseline="0" dirty="0" smtClean="0"/>
              <a:t> battery powers a heating element called a ‘</a:t>
            </a:r>
            <a:r>
              <a:rPr lang="en-CA" sz="1800" b="1" baseline="0" dirty="0" smtClean="0"/>
              <a:t>coil</a:t>
            </a:r>
            <a:r>
              <a:rPr lang="en-CA" sz="1800" baseline="0" dirty="0" smtClean="0"/>
              <a:t>’.</a:t>
            </a:r>
          </a:p>
          <a:p>
            <a:endParaRPr lang="en-CA" sz="1800" baseline="0" dirty="0" smtClean="0"/>
          </a:p>
          <a:p>
            <a:r>
              <a:rPr lang="en-CA" sz="1800" b="1" baseline="0" dirty="0" smtClean="0"/>
              <a:t>Wicks</a:t>
            </a:r>
            <a:r>
              <a:rPr lang="en-CA" sz="1800" baseline="0" dirty="0" smtClean="0"/>
              <a:t> draw fluid to the coil where it is </a:t>
            </a:r>
            <a:r>
              <a:rPr lang="en-CA" sz="1800" b="1" baseline="0" dirty="0" smtClean="0"/>
              <a:t>heated into a vapour.</a:t>
            </a:r>
          </a:p>
          <a:p>
            <a:endParaRPr lang="en-CA" sz="1800" baseline="0" dirty="0" smtClean="0"/>
          </a:p>
          <a:p>
            <a:endParaRPr lang="en-CA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12ADB-A1B9-4B2F-8428-E1A73D0D9DB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278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C325-55F7-44B7-9F75-9E9BF5FFD96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D3A-9383-4C04-8FAE-E670228B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C325-55F7-44B7-9F75-9E9BF5FFD96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D3A-9383-4C04-8FAE-E670228B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5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C325-55F7-44B7-9F75-9E9BF5FFD96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D3A-9383-4C04-8FAE-E670228B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C325-55F7-44B7-9F75-9E9BF5FFD96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D3A-9383-4C04-8FAE-E670228B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4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C325-55F7-44B7-9F75-9E9BF5FFD96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D3A-9383-4C04-8FAE-E670228B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7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C325-55F7-44B7-9F75-9E9BF5FFD96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D3A-9383-4C04-8FAE-E670228B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6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C325-55F7-44B7-9F75-9E9BF5FFD96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D3A-9383-4C04-8FAE-E670228B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4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C325-55F7-44B7-9F75-9E9BF5FFD96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D3A-9383-4C04-8FAE-E670228B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9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C325-55F7-44B7-9F75-9E9BF5FFD96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D3A-9383-4C04-8FAE-E670228B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C325-55F7-44B7-9F75-9E9BF5FFD96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D3A-9383-4C04-8FAE-E670228B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1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C325-55F7-44B7-9F75-9E9BF5FFD96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D3A-9383-4C04-8FAE-E670228B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000082"/>
            </a:gs>
            <a:gs pos="100000">
              <a:schemeClr val="accent4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4C325-55F7-44B7-9F75-9E9BF5FFD96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3D3A-9383-4C04-8FAE-E670228B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1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E0993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Vaping Advocacy and Education Project Inc.</a:t>
            </a:r>
            <a:endParaRPr lang="en-US" sz="5400" b="1" dirty="0">
              <a:solidFill>
                <a:srgbClr val="E0993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3495" y="4800600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The Facts in Five Minutes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35" y="685800"/>
            <a:ext cx="2286005" cy="216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0" y="2743200"/>
            <a:ext cx="7663560" cy="358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640" y="260648"/>
            <a:ext cx="735876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>Evolving technology</a:t>
            </a:r>
            <a:endParaRPr lang="en-CA" dirty="0" smtClean="0">
              <a:solidFill>
                <a:srgbClr val="E09930"/>
              </a:solidFill>
              <a:latin typeface="Arial Black" panose="020B0A04020102020204" pitchFamily="34" charset="0"/>
            </a:endParaRPr>
          </a:p>
          <a:p>
            <a:endParaRPr lang="en-CA" dirty="0" smtClean="0">
              <a:latin typeface="Arial Black" panose="020B0A04020102020204" pitchFamily="34" charset="0"/>
            </a:endParaRPr>
          </a:p>
          <a:p>
            <a:r>
              <a:rPr lang="en-CA" sz="3200" i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CA" sz="3200" i="1" baseline="30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st</a:t>
            </a:r>
            <a:r>
              <a:rPr lang="en-CA" sz="3200" i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generation: </a:t>
            </a:r>
            <a:r>
              <a:rPr lang="en-CA" sz="3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cig-a-like &amp; cartomizer</a:t>
            </a:r>
          </a:p>
          <a:p>
            <a:r>
              <a:rPr lang="en-CA" sz="3200" i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CA" sz="3200" i="1" baseline="30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nd</a:t>
            </a:r>
            <a:r>
              <a:rPr lang="en-CA" sz="3200" i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generation: </a:t>
            </a:r>
            <a:r>
              <a:rPr lang="en-CA" sz="3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tank system</a:t>
            </a:r>
            <a:endParaRPr lang="en-CA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5257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>Nicotine</a:t>
            </a:r>
            <a:endParaRPr lang="en-CA" sz="3200" dirty="0">
              <a:solidFill>
                <a:srgbClr val="E0993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00734"/>
            <a:ext cx="6858000" cy="5156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" y="696398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prstClr val="white"/>
                </a:solidFill>
                <a:ea typeface="+mj-ea"/>
                <a:cs typeface="+mj-cs"/>
              </a:rPr>
              <a:t>Nicotine is found in food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512511" cy="914400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>Level of addiction</a:t>
            </a:r>
            <a:endParaRPr lang="en-CA" dirty="0">
              <a:solidFill>
                <a:srgbClr val="E0993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200400"/>
            <a:ext cx="6910314" cy="252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9906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Nicotine is only one of over 6000 chemicals in cigarette smoke.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65960"/>
            <a:ext cx="531495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270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>Harm reduction</a:t>
            </a:r>
            <a:endParaRPr lang="en-US" sz="4400" dirty="0">
              <a:solidFill>
                <a:srgbClr val="E0993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929282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Vaping is a SIGNIFICANT reduction in harm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505200" cy="762000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>95% safer</a:t>
            </a:r>
            <a:endParaRPr lang="en-CA" dirty="0">
              <a:solidFill>
                <a:srgbClr val="E0993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8600" y="1676400"/>
            <a:ext cx="8686799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762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Vaping is 5% the risk of smoking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51251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>Risk of death</a:t>
            </a:r>
            <a:r>
              <a:rPr lang="en-CA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/>
            </a:r>
            <a:br>
              <a:rPr lang="en-CA" dirty="0" smtClean="0">
                <a:solidFill>
                  <a:schemeClr val="accent6"/>
                </a:solidFill>
                <a:latin typeface="Arial Black" panose="020B0A04020102020204" pitchFamily="34" charset="0"/>
              </a:rPr>
            </a:br>
            <a:r>
              <a:rPr lang="en-CA" sz="3200" dirty="0" smtClean="0">
                <a:solidFill>
                  <a:schemeClr val="bg1"/>
                </a:solidFill>
                <a:latin typeface="+mn-lt"/>
              </a:rPr>
              <a:t>same as a non-smoker</a:t>
            </a:r>
            <a:endParaRPr lang="en-CA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1524000"/>
            <a:ext cx="8229600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9296400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>Misinformation</a:t>
            </a:r>
            <a:endParaRPr lang="en-US" sz="4400" dirty="0">
              <a:solidFill>
                <a:srgbClr val="E0993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500" y="882134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How much of the substance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How that effects human health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4800" y="1905000"/>
            <a:ext cx="8534400" cy="46020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>Formaldehyde</a:t>
            </a:r>
            <a:endParaRPr lang="en-US" sz="4400" dirty="0">
              <a:solidFill>
                <a:srgbClr val="E0993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1036716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There is less formaldehyde in vapor than indoor air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41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t="16733" r="45640" b="11474"/>
          <a:stretch/>
        </p:blipFill>
        <p:spPr>
          <a:xfrm>
            <a:off x="1905000" y="1797348"/>
            <a:ext cx="5328591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6200" y="32841"/>
            <a:ext cx="4374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b="1" dirty="0">
                <a:solidFill>
                  <a:srgbClr val="E09930"/>
                </a:solidFill>
                <a:latin typeface="Arial Black" panose="020B0A04020102020204" pitchFamily="34" charset="0"/>
              </a:rPr>
              <a:t>Heavy metals</a:t>
            </a:r>
            <a:endParaRPr lang="en-US" sz="4400" dirty="0">
              <a:solidFill>
                <a:srgbClr val="E0993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02281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Heavy metals in vapour are too low to harm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06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51" y="152400"/>
            <a:ext cx="4495800" cy="792162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>Carcinogens</a:t>
            </a:r>
            <a:endParaRPr lang="en-CA" dirty="0">
              <a:solidFill>
                <a:srgbClr val="E0993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31" y="2971800"/>
            <a:ext cx="8229600" cy="21637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11" b="35627"/>
          <a:stretch/>
        </p:blipFill>
        <p:spPr>
          <a:xfrm>
            <a:off x="342675" y="2687604"/>
            <a:ext cx="8568952" cy="3109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8600" y="990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moke has 3365ng but vapour has 8ng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5902911" cy="838200"/>
          </a:xfrm>
        </p:spPr>
        <p:txBody>
          <a:bodyPr>
            <a:normAutofit/>
          </a:bodyPr>
          <a:lstStyle/>
          <a:p>
            <a:pPr algn="l"/>
            <a:r>
              <a:rPr lang="en-CA" dirty="0">
                <a:solidFill>
                  <a:srgbClr val="E09930"/>
                </a:solidFill>
                <a:effectLst/>
                <a:latin typeface="Arial Black" panose="020B0A04020102020204" pitchFamily="34" charset="0"/>
              </a:rPr>
              <a:t>Tobacco </a:t>
            </a:r>
            <a:r>
              <a:rPr lang="en-CA" dirty="0" smtClean="0">
                <a:solidFill>
                  <a:srgbClr val="E09930"/>
                </a:solidFill>
                <a:effectLst/>
                <a:latin typeface="Arial Black" panose="020B0A04020102020204" pitchFamily="34" charset="0"/>
              </a:rPr>
              <a:t>Epidemic</a:t>
            </a:r>
            <a:endParaRPr lang="en-US" dirty="0">
              <a:solidFill>
                <a:srgbClr val="E0993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307" y="1486328"/>
            <a:ext cx="4915386" cy="490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49012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A person </a:t>
            </a:r>
            <a:r>
              <a:rPr lang="en-CA" sz="3200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dies every 6 </a:t>
            </a:r>
            <a:r>
              <a:rPr lang="en-CA" sz="3200" dirty="0" smtClean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seconds from smoking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2"/>
            <a:ext cx="7315200" cy="1143000"/>
          </a:xfrm>
        </p:spPr>
        <p:txBody>
          <a:bodyPr/>
          <a:lstStyle/>
          <a:p>
            <a:pPr algn="l"/>
            <a:r>
              <a:rPr lang="en-CA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>‘Normalizing’ smoking</a:t>
            </a:r>
            <a:endParaRPr lang="en-CA" dirty="0">
              <a:solidFill>
                <a:srgbClr val="E0993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b="1" dirty="0" smtClean="0">
                <a:solidFill>
                  <a:schemeClr val="bg1"/>
                </a:solidFill>
              </a:rPr>
              <a:t>Vaping does NOT…</a:t>
            </a:r>
          </a:p>
          <a:p>
            <a:pPr algn="ctr"/>
            <a:r>
              <a:rPr lang="en-CA" sz="3600" b="1" dirty="0" smtClean="0">
                <a:solidFill>
                  <a:schemeClr val="bg1"/>
                </a:solidFill>
              </a:rPr>
              <a:t>Smell</a:t>
            </a:r>
          </a:p>
          <a:p>
            <a:pPr algn="ctr"/>
            <a:r>
              <a:rPr lang="en-CA" sz="3600" b="1" dirty="0" smtClean="0">
                <a:solidFill>
                  <a:schemeClr val="bg1"/>
                </a:solidFill>
              </a:rPr>
              <a:t>Look</a:t>
            </a:r>
          </a:p>
          <a:p>
            <a:pPr algn="ctr"/>
            <a:r>
              <a:rPr lang="en-CA" sz="3600" b="1" dirty="0" smtClean="0">
                <a:solidFill>
                  <a:schemeClr val="bg1"/>
                </a:solidFill>
              </a:rPr>
              <a:t>Operate</a:t>
            </a:r>
          </a:p>
          <a:p>
            <a:pPr algn="ctr"/>
            <a:r>
              <a:rPr lang="en-CA" sz="3600" b="1" dirty="0" smtClean="0">
                <a:solidFill>
                  <a:schemeClr val="bg1"/>
                </a:solidFill>
              </a:rPr>
              <a:t>Pollute</a:t>
            </a:r>
          </a:p>
          <a:p>
            <a:pPr algn="ctr"/>
            <a:r>
              <a:rPr lang="en-CA" sz="3600" b="1" dirty="0" smtClean="0">
                <a:solidFill>
                  <a:schemeClr val="bg1"/>
                </a:solidFill>
              </a:rPr>
              <a:t>Addict</a:t>
            </a:r>
          </a:p>
          <a:p>
            <a:pPr algn="ctr"/>
            <a:r>
              <a:rPr lang="en-CA" sz="3600" b="1" dirty="0" smtClean="0">
                <a:solidFill>
                  <a:schemeClr val="bg1"/>
                </a:solidFill>
              </a:rPr>
              <a:t>Harm</a:t>
            </a:r>
          </a:p>
          <a:p>
            <a:pPr marL="0" indent="0" algn="ctr">
              <a:buNone/>
            </a:pPr>
            <a:r>
              <a:rPr lang="en-CA" sz="3600" b="1" dirty="0" smtClean="0">
                <a:solidFill>
                  <a:schemeClr val="bg1"/>
                </a:solidFill>
              </a:rPr>
              <a:t>…like smoking!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2487106" cy="165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9"/>
          <a:stretch/>
        </p:blipFill>
        <p:spPr>
          <a:xfrm>
            <a:off x="6156176" y="2204864"/>
            <a:ext cx="2605835" cy="2336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512511" cy="838200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>Banning flavours</a:t>
            </a:r>
            <a:endParaRPr lang="en-CA" dirty="0">
              <a:solidFill>
                <a:srgbClr val="E0993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525963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7620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Appealing flavours help smokers switch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76200"/>
            <a:ext cx="6512511" cy="762000"/>
          </a:xfrm>
        </p:spPr>
        <p:txBody>
          <a:bodyPr/>
          <a:lstStyle/>
          <a:p>
            <a:pPr algn="l"/>
            <a:r>
              <a:rPr lang="en-CA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>Gateway Theory</a:t>
            </a:r>
            <a:endParaRPr lang="en-CA" dirty="0">
              <a:solidFill>
                <a:srgbClr val="E0993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048000"/>
            <a:ext cx="5029200" cy="30781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97546"/>
            <a:ext cx="7315200" cy="4183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8382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As vaping rates are increasing, smoking rates are decreasing faster than ever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3" y="199696"/>
            <a:ext cx="8305800" cy="762000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>Who are vaping?</a:t>
            </a:r>
            <a:endParaRPr lang="en-CA" dirty="0">
              <a:solidFill>
                <a:srgbClr val="E0993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24000" y="1981200"/>
            <a:ext cx="6019800" cy="4144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85804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0.14% of vapers never smoked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3" y="0"/>
            <a:ext cx="8382000" cy="838200"/>
          </a:xfrm>
        </p:spPr>
        <p:txBody>
          <a:bodyPr/>
          <a:lstStyle/>
          <a:p>
            <a:pPr algn="l"/>
            <a:r>
              <a:rPr lang="en-CA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>Tobacco Harm Reduction</a:t>
            </a:r>
            <a:endParaRPr lang="en-CA" dirty="0">
              <a:solidFill>
                <a:srgbClr val="E0993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91" y="1828800"/>
            <a:ext cx="8229600" cy="3763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CA" sz="4000" b="1" dirty="0" smtClean="0">
                <a:solidFill>
                  <a:schemeClr val="bg1"/>
                </a:solidFill>
              </a:rPr>
              <a:t>Smoking costs</a:t>
            </a:r>
          </a:p>
          <a:p>
            <a:pPr marL="0" indent="0">
              <a:buNone/>
            </a:pPr>
            <a:r>
              <a:rPr lang="en-CA" sz="4000" b="1" dirty="0" smtClean="0">
                <a:solidFill>
                  <a:schemeClr val="bg1"/>
                </a:solidFill>
              </a:rPr>
              <a:t>$20 billion </a:t>
            </a:r>
          </a:p>
          <a:p>
            <a:pPr marL="0" indent="0">
              <a:buNone/>
            </a:pPr>
            <a:r>
              <a:rPr lang="en-CA" sz="4000" b="1" dirty="0" smtClean="0">
                <a:solidFill>
                  <a:schemeClr val="bg1"/>
                </a:solidFill>
              </a:rPr>
              <a:t>a year</a:t>
            </a:r>
            <a:r>
              <a:rPr lang="en-CA" b="1" dirty="0" smtClean="0">
                <a:solidFill>
                  <a:schemeClr val="bg1"/>
                </a:solidFill>
              </a:rPr>
              <a:t>!</a:t>
            </a:r>
          </a:p>
          <a:p>
            <a:pPr marL="0" indent="0">
              <a:buNone/>
            </a:pPr>
            <a:endParaRPr lang="en-CA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13" b="10308"/>
          <a:stretch/>
        </p:blipFill>
        <p:spPr>
          <a:xfrm>
            <a:off x="4483100" y="2514600"/>
            <a:ext cx="4151791" cy="3117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2401" y="762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3200" dirty="0" smtClean="0">
                <a:solidFill>
                  <a:schemeClr val="bg1"/>
                </a:solidFill>
              </a:rPr>
              <a:t>Smoking is everyone’s problem</a:t>
            </a:r>
            <a:endParaRPr lang="en-CA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153400" cy="1676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E09930"/>
                </a:solidFill>
                <a:latin typeface="Arial Black" panose="020B0A04020102020204" pitchFamily="34" charset="0"/>
              </a:rPr>
              <a:t>Why are cigarettes </a:t>
            </a:r>
            <a:r>
              <a:rPr lang="en-US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rgbClr val="E09930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>so </a:t>
            </a:r>
            <a:r>
              <a:rPr lang="en-US" dirty="0">
                <a:solidFill>
                  <a:srgbClr val="E09930"/>
                </a:solidFill>
                <a:latin typeface="Arial Black" panose="020B0A04020102020204" pitchFamily="34" charset="0"/>
              </a:rPr>
              <a:t>addictive?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286000"/>
            <a:ext cx="8458199" cy="4038599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CA" sz="3900" dirty="0">
                <a:solidFill>
                  <a:schemeClr val="bg1"/>
                </a:solidFill>
                <a:latin typeface="Arial Black" panose="020B0A04020102020204" pitchFamily="34" charset="0"/>
              </a:rPr>
              <a:t>Nicotine addiction</a:t>
            </a:r>
          </a:p>
          <a:p>
            <a:pPr marL="514350" indent="-514350" algn="l">
              <a:buFont typeface="+mj-lt"/>
              <a:buAutoNum type="arabicPeriod"/>
            </a:pPr>
            <a:endParaRPr lang="en-CA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CA" sz="3900" dirty="0">
                <a:solidFill>
                  <a:schemeClr val="bg1"/>
                </a:solidFill>
                <a:latin typeface="Arial Black" panose="020B0A04020102020204" pitchFamily="34" charset="0"/>
              </a:rPr>
              <a:t>Tobacco additives</a:t>
            </a:r>
          </a:p>
          <a:p>
            <a:pPr marL="514350" indent="-514350" algn="l">
              <a:buFont typeface="+mj-lt"/>
              <a:buAutoNum type="arabicPeriod"/>
            </a:pPr>
            <a:endParaRPr lang="en-CA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CA" sz="3900" dirty="0">
                <a:solidFill>
                  <a:schemeClr val="bg1"/>
                </a:solidFill>
                <a:latin typeface="Arial Black" panose="020B0A04020102020204" pitchFamily="34" charset="0"/>
              </a:rPr>
              <a:t>Ritualistic behaviour</a:t>
            </a:r>
          </a:p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CA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CA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CA" sz="35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Cigarettes </a:t>
            </a:r>
            <a:r>
              <a:rPr lang="en-CA" sz="35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are up to </a:t>
            </a:r>
            <a:r>
              <a:rPr lang="en-CA" sz="3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 times </a:t>
            </a:r>
            <a:r>
              <a:rPr lang="en-CA" sz="35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more addictive </a:t>
            </a:r>
          </a:p>
          <a:p>
            <a:pPr algn="ctr"/>
            <a:r>
              <a:rPr lang="en-CA" sz="35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than just nicotine!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3733800" cy="914400"/>
          </a:xfrm>
        </p:spPr>
        <p:txBody>
          <a:bodyPr>
            <a:normAutofit/>
          </a:bodyPr>
          <a:lstStyle/>
          <a:p>
            <a:pPr algn="l"/>
            <a:r>
              <a:rPr lang="en-CA" dirty="0">
                <a:solidFill>
                  <a:srgbClr val="E09930"/>
                </a:solidFill>
                <a:latin typeface="Arial Black" panose="020B0A04020102020204" pitchFamily="34" charset="0"/>
              </a:rPr>
              <a:t>Ingredients</a:t>
            </a:r>
            <a:endParaRPr lang="en-US" dirty="0">
              <a:solidFill>
                <a:srgbClr val="E099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704" y="2060574"/>
            <a:ext cx="3346704" cy="41605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4 </a:t>
            </a:r>
            <a:r>
              <a:rPr lang="en-US" sz="3200" b="1" dirty="0" smtClean="0">
                <a:solidFill>
                  <a:schemeClr val="tx1"/>
                </a:solidFill>
              </a:rPr>
              <a:t>typical ingredients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Propylene glycol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Vegetable Glycerin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Nicotine</a:t>
            </a:r>
          </a:p>
          <a:p>
            <a:r>
              <a:rPr lang="en-US" dirty="0">
                <a:solidFill>
                  <a:schemeClr val="tx1"/>
                </a:solidFill>
              </a:rPr>
              <a:t>Flavour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8448" y="2060574"/>
            <a:ext cx="3346704" cy="41605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600+ </a:t>
            </a:r>
            <a:r>
              <a:rPr lang="en-US" sz="3200" b="1" dirty="0" smtClean="0">
                <a:solidFill>
                  <a:schemeClr val="tx1"/>
                </a:solidFill>
              </a:rPr>
              <a:t> ingredients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Ammonium </a:t>
            </a:r>
            <a:r>
              <a:rPr lang="en-US" dirty="0">
                <a:solidFill>
                  <a:schemeClr val="tx1"/>
                </a:solidFill>
              </a:rPr>
              <a:t>salts</a:t>
            </a:r>
          </a:p>
          <a:p>
            <a:r>
              <a:rPr lang="en-US" dirty="0">
                <a:solidFill>
                  <a:schemeClr val="tx1"/>
                </a:solidFill>
              </a:rPr>
              <a:t>Menthol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Eucalyptol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Theobromine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Lactones</a:t>
            </a:r>
          </a:p>
          <a:p>
            <a:r>
              <a:rPr lang="en-US" dirty="0">
                <a:solidFill>
                  <a:schemeClr val="tx1"/>
                </a:solidFill>
              </a:rPr>
              <a:t>Acetaldehyde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399"/>
            <a:ext cx="3352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0456" y="1345266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Non-toxic vapour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4500" y="134526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Toxic smoke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400" y="12700"/>
            <a:ext cx="6019800" cy="964163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E09930"/>
                </a:solidFill>
                <a:latin typeface="Arial Black" panose="020B0A04020102020204" pitchFamily="34" charset="0"/>
              </a:rPr>
              <a:t>Smoking cessation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382000" cy="525779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CA" sz="4400" u="sng" dirty="0" smtClean="0">
                <a:solidFill>
                  <a:schemeClr val="bg1"/>
                </a:solidFill>
              </a:rPr>
              <a:t>Smokers</a:t>
            </a:r>
            <a:r>
              <a:rPr lang="en-CA" sz="4400" i="1" u="sng" dirty="0" smtClean="0">
                <a:solidFill>
                  <a:schemeClr val="bg1"/>
                </a:solidFill>
              </a:rPr>
              <a:t> </a:t>
            </a:r>
            <a:r>
              <a:rPr lang="en-CA" sz="5200" i="1" u="sng" dirty="0" smtClean="0">
                <a:solidFill>
                  <a:schemeClr val="bg1"/>
                </a:solidFill>
              </a:rPr>
              <a:t>wanting</a:t>
            </a:r>
            <a:r>
              <a:rPr lang="en-CA" sz="4400" u="sng" dirty="0" smtClean="0">
                <a:solidFill>
                  <a:schemeClr val="bg1"/>
                </a:solidFill>
              </a:rPr>
              <a:t> to quit:</a:t>
            </a:r>
          </a:p>
          <a:p>
            <a:pPr algn="l"/>
            <a:r>
              <a:rPr lang="en-CA" sz="5200" b="1" dirty="0" smtClean="0">
                <a:solidFill>
                  <a:schemeClr val="bg1"/>
                </a:solidFill>
              </a:rPr>
              <a:t>6% </a:t>
            </a:r>
            <a:r>
              <a:rPr lang="en-CA" sz="4400" b="1" dirty="0" smtClean="0">
                <a:solidFill>
                  <a:schemeClr val="bg1"/>
                </a:solidFill>
              </a:rPr>
              <a:t>quit </a:t>
            </a:r>
            <a:r>
              <a:rPr lang="en-CA" sz="4400" dirty="0" smtClean="0">
                <a:solidFill>
                  <a:schemeClr val="bg1"/>
                </a:solidFill>
              </a:rPr>
              <a:t>with nicotine patches</a:t>
            </a:r>
          </a:p>
          <a:p>
            <a:pPr algn="r"/>
            <a:endParaRPr lang="en-CA" sz="4400" i="1" u="sng" dirty="0" smtClean="0">
              <a:solidFill>
                <a:schemeClr val="bg1"/>
              </a:solidFill>
            </a:endParaRPr>
          </a:p>
          <a:p>
            <a:pPr algn="r"/>
            <a:r>
              <a:rPr lang="en-CA" sz="4400" u="sng" dirty="0" smtClean="0">
                <a:solidFill>
                  <a:schemeClr val="bg1"/>
                </a:solidFill>
              </a:rPr>
              <a:t>Smokers</a:t>
            </a:r>
            <a:r>
              <a:rPr lang="en-CA" sz="4400" i="1" u="sng" dirty="0" smtClean="0">
                <a:solidFill>
                  <a:schemeClr val="bg1"/>
                </a:solidFill>
              </a:rPr>
              <a:t> </a:t>
            </a:r>
            <a:r>
              <a:rPr lang="en-CA" sz="5200" i="1" u="sng" dirty="0" smtClean="0">
                <a:solidFill>
                  <a:schemeClr val="bg1"/>
                </a:solidFill>
              </a:rPr>
              <a:t>NOT wanting </a:t>
            </a:r>
            <a:r>
              <a:rPr lang="en-CA" sz="4400" u="sng" dirty="0" smtClean="0">
                <a:solidFill>
                  <a:schemeClr val="bg1"/>
                </a:solidFill>
              </a:rPr>
              <a:t>to quit</a:t>
            </a:r>
            <a:endParaRPr lang="en-CA" sz="4400" dirty="0" smtClean="0">
              <a:solidFill>
                <a:schemeClr val="bg1"/>
              </a:solidFill>
            </a:endParaRPr>
          </a:p>
          <a:p>
            <a:pPr algn="r"/>
            <a:r>
              <a:rPr lang="en-CA" sz="5200" b="1" dirty="0" smtClean="0">
                <a:solidFill>
                  <a:schemeClr val="bg1"/>
                </a:solidFill>
              </a:rPr>
              <a:t>21% </a:t>
            </a:r>
            <a:r>
              <a:rPr lang="en-CA" sz="4400" b="1" dirty="0" smtClean="0">
                <a:solidFill>
                  <a:schemeClr val="bg1"/>
                </a:solidFill>
              </a:rPr>
              <a:t>quit </a:t>
            </a:r>
            <a:r>
              <a:rPr lang="en-CA" sz="4400" dirty="0" smtClean="0">
                <a:solidFill>
                  <a:schemeClr val="bg1"/>
                </a:solidFill>
              </a:rPr>
              <a:t>with vaporizers</a:t>
            </a:r>
          </a:p>
          <a:p>
            <a:pPr algn="r"/>
            <a:endParaRPr lang="en-CA" sz="4400" dirty="0">
              <a:solidFill>
                <a:schemeClr val="bg1"/>
              </a:solidFill>
            </a:endParaRPr>
          </a:p>
          <a:p>
            <a:pPr algn="r"/>
            <a:r>
              <a:rPr lang="en-CA" sz="4400" dirty="0" smtClean="0">
                <a:solidFill>
                  <a:schemeClr val="bg1"/>
                </a:solidFill>
              </a:rPr>
              <a:t>Dual users had a </a:t>
            </a:r>
          </a:p>
          <a:p>
            <a:pPr algn="r"/>
            <a:r>
              <a:rPr lang="en-CA" sz="5700" b="1" dirty="0" smtClean="0">
                <a:solidFill>
                  <a:schemeClr val="bg1"/>
                </a:solidFill>
              </a:rPr>
              <a:t>40</a:t>
            </a:r>
            <a:r>
              <a:rPr lang="en-CA" sz="5700" b="1" dirty="0">
                <a:solidFill>
                  <a:schemeClr val="bg1"/>
                </a:solidFill>
              </a:rPr>
              <a:t>%</a:t>
            </a:r>
            <a:r>
              <a:rPr lang="en-CA" sz="5700" dirty="0">
                <a:solidFill>
                  <a:schemeClr val="bg1"/>
                </a:solidFill>
              </a:rPr>
              <a:t> </a:t>
            </a:r>
            <a:r>
              <a:rPr lang="en-CA" sz="4400" dirty="0">
                <a:solidFill>
                  <a:schemeClr val="bg1"/>
                </a:solidFill>
              </a:rPr>
              <a:t>smoking reduction!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" y="76201"/>
            <a:ext cx="6172200" cy="965200"/>
          </a:xfrm>
        </p:spPr>
        <p:txBody>
          <a:bodyPr>
            <a:normAutofit/>
          </a:bodyPr>
          <a:lstStyle/>
          <a:p>
            <a:pPr algn="l"/>
            <a:r>
              <a:rPr lang="en-CA" b="0" dirty="0">
                <a:solidFill>
                  <a:srgbClr val="E09930"/>
                </a:solidFill>
                <a:effectLst/>
                <a:latin typeface="Arial Black" panose="020B0A04020102020204" pitchFamily="34" charset="0"/>
              </a:rPr>
              <a:t>Public </a:t>
            </a:r>
            <a:r>
              <a:rPr lang="en-CA" b="0" dirty="0" smtClean="0">
                <a:solidFill>
                  <a:srgbClr val="E09930"/>
                </a:solidFill>
                <a:effectLst/>
                <a:latin typeface="Arial Black" panose="020B0A04020102020204" pitchFamily="34" charset="0"/>
              </a:rPr>
              <a:t>Vaping Bans</a:t>
            </a:r>
            <a:endParaRPr lang="en-US" dirty="0">
              <a:solidFill>
                <a:srgbClr val="E0993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4000" b="1" dirty="0" smtClean="0">
                <a:solidFill>
                  <a:schemeClr val="bg1"/>
                </a:solidFill>
              </a:rPr>
              <a:t>Prevent </a:t>
            </a:r>
            <a:r>
              <a:rPr lang="en-CA" sz="4000" b="1" dirty="0">
                <a:solidFill>
                  <a:schemeClr val="bg1"/>
                </a:solidFill>
              </a:rPr>
              <a:t>maintaining nicotine </a:t>
            </a:r>
            <a:r>
              <a:rPr lang="en-CA" sz="4000" b="1" dirty="0" smtClean="0">
                <a:solidFill>
                  <a:schemeClr val="bg1"/>
                </a:solidFill>
              </a:rPr>
              <a:t>levels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4000" b="1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4000" b="1" dirty="0">
                <a:solidFill>
                  <a:schemeClr val="bg1"/>
                </a:solidFill>
              </a:rPr>
              <a:t>Deceivingly implies vaping is hazardous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4000" b="1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4000" b="1" dirty="0">
                <a:solidFill>
                  <a:schemeClr val="bg1"/>
                </a:solidFill>
              </a:rPr>
              <a:t>Forces smokers trying to quit to stand amongst people smoking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1600" y="127000"/>
            <a:ext cx="3962400" cy="812800"/>
          </a:xfrm>
        </p:spPr>
        <p:txBody>
          <a:bodyPr/>
          <a:lstStyle/>
          <a:p>
            <a:pPr algn="l"/>
            <a:r>
              <a:rPr lang="en-CA" dirty="0">
                <a:solidFill>
                  <a:srgbClr val="E09930"/>
                </a:solidFill>
                <a:latin typeface="Arial Black" panose="020B0A04020102020204" pitchFamily="34" charset="0"/>
              </a:rPr>
              <a:t>Conclusion</a:t>
            </a:r>
            <a:endParaRPr lang="en-US" dirty="0">
              <a:solidFill>
                <a:srgbClr val="E0993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458200" cy="1981200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</a:rPr>
              <a:t>Responsible government </a:t>
            </a:r>
          </a:p>
          <a:p>
            <a:pPr algn="ctr"/>
            <a:r>
              <a:rPr lang="en-CA" sz="4800" b="1" dirty="0" smtClean="0">
                <a:solidFill>
                  <a:schemeClr val="bg1"/>
                </a:solidFill>
              </a:rPr>
              <a:t>supports vaping in public</a:t>
            </a:r>
          </a:p>
          <a:p>
            <a:pPr algn="ctr"/>
            <a:endParaRPr lang="en-CA" sz="3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3528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600" b="1" dirty="0">
                <a:solidFill>
                  <a:schemeClr val="bg1"/>
                </a:solidFill>
              </a:rPr>
              <a:t>Smoking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3600" b="1" dirty="0" smtClean="0">
                <a:solidFill>
                  <a:schemeClr val="bg1"/>
                </a:solidFill>
              </a:rPr>
              <a:t>Highly addictive</a:t>
            </a:r>
            <a:endParaRPr lang="en-CA" sz="36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3600" b="1" dirty="0" smtClean="0">
                <a:solidFill>
                  <a:schemeClr val="bg1"/>
                </a:solidFill>
              </a:rPr>
              <a:t>Causes disease and death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0372" y="3352800"/>
            <a:ext cx="48550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600" b="1" dirty="0" smtClean="0">
                <a:solidFill>
                  <a:schemeClr val="bg1"/>
                </a:solidFill>
              </a:rPr>
              <a:t>Vaping </a:t>
            </a:r>
            <a:endParaRPr lang="en-CA" sz="36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3600" b="1" dirty="0">
                <a:solidFill>
                  <a:schemeClr val="bg1"/>
                </a:solidFill>
              </a:rPr>
              <a:t>95% less harmful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3600" b="1" dirty="0" smtClean="0">
                <a:solidFill>
                  <a:schemeClr val="bg1"/>
                </a:solidFill>
              </a:rPr>
              <a:t>Effective </a:t>
            </a:r>
            <a:r>
              <a:rPr lang="en-CA" sz="3600" b="1" dirty="0">
                <a:solidFill>
                  <a:schemeClr val="bg1"/>
                </a:solidFill>
              </a:rPr>
              <a:t>method of reducing or quitting </a:t>
            </a:r>
            <a:r>
              <a:rPr lang="en-CA" sz="3600" b="1" dirty="0" smtClean="0">
                <a:solidFill>
                  <a:schemeClr val="bg1"/>
                </a:solidFill>
              </a:rPr>
              <a:t>smoking</a:t>
            </a:r>
            <a:endParaRPr lang="en-CA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>Reference</a:t>
            </a:r>
            <a:endParaRPr lang="en-US" sz="4800" dirty="0">
              <a:solidFill>
                <a:srgbClr val="E0993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37561"/>
            <a:ext cx="358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‘Vaping (electronic cigarette use) the Truth’ comes in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Canadian and American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versions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Free at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VAEPworld.com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494">
            <a:off x="4983355" y="555028"/>
            <a:ext cx="2826327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338">
            <a:off x="5251189" y="2472984"/>
            <a:ext cx="282632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593">
            <a:off x="3930975" y="2213346"/>
            <a:ext cx="2826327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370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0614" y="202815"/>
            <a:ext cx="6366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E09930"/>
                </a:solidFill>
                <a:latin typeface="Arial Black" panose="020B0A04020102020204" pitchFamily="34" charset="0"/>
              </a:rPr>
              <a:t>How vaporizers work</a:t>
            </a:r>
          </a:p>
        </p:txBody>
      </p:sp>
      <p:pic>
        <p:nvPicPr>
          <p:cNvPr id="3074" name="Picture 2" descr="C:\Users\Kellie\Documents\Vape\Images\To Chris\eCigPictures-Edited\Kits\KIT 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24" y="2196992"/>
            <a:ext cx="5835352" cy="43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614" y="910701"/>
            <a:ext cx="8271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Heating a liquid to a gas…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NOTHING is burning and making smoke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7" y="228599"/>
            <a:ext cx="971086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EP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VAEP powerpoint template</Template>
  <TotalTime>882</TotalTime>
  <Words>2212</Words>
  <Application>Microsoft Office PowerPoint</Application>
  <PresentationFormat>On-screen Show (4:3)</PresentationFormat>
  <Paragraphs>314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VAEP powerpoint template</vt:lpstr>
      <vt:lpstr>Vaping Advocacy and Education Project Inc.</vt:lpstr>
      <vt:lpstr>Tobacco Epidemic</vt:lpstr>
      <vt:lpstr>Why are cigarettes  so addictive?</vt:lpstr>
      <vt:lpstr>Ingredients</vt:lpstr>
      <vt:lpstr>Smoking cessation</vt:lpstr>
      <vt:lpstr>Public Vaping Bans</vt:lpstr>
      <vt:lpstr>Conclusion</vt:lpstr>
      <vt:lpstr>PowerPoint Presentation</vt:lpstr>
      <vt:lpstr>PowerPoint Presentation</vt:lpstr>
      <vt:lpstr>PowerPoint Presentation</vt:lpstr>
      <vt:lpstr>Nicotine</vt:lpstr>
      <vt:lpstr>Level of addiction</vt:lpstr>
      <vt:lpstr>PowerPoint Presentation</vt:lpstr>
      <vt:lpstr>95% safer</vt:lpstr>
      <vt:lpstr>Risk of death same as a non-smoker</vt:lpstr>
      <vt:lpstr>PowerPoint Presentation</vt:lpstr>
      <vt:lpstr>PowerPoint Presentation</vt:lpstr>
      <vt:lpstr>PowerPoint Presentation</vt:lpstr>
      <vt:lpstr>Carcinogens</vt:lpstr>
      <vt:lpstr>‘Normalizing’ smoking</vt:lpstr>
      <vt:lpstr>Banning flavours</vt:lpstr>
      <vt:lpstr>Gateway Theory</vt:lpstr>
      <vt:lpstr>Who are vaping?</vt:lpstr>
      <vt:lpstr>Tobacco Harm Reduction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Anonymous Vaper</dc:creator>
  <cp:lastModifiedBy>Vaep</cp:lastModifiedBy>
  <cp:revision>62</cp:revision>
  <dcterms:created xsi:type="dcterms:W3CDTF">2017-03-22T00:23:14Z</dcterms:created>
  <dcterms:modified xsi:type="dcterms:W3CDTF">2018-09-06T06:06:38Z</dcterms:modified>
</cp:coreProperties>
</file>